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450" r:id="rId2"/>
    <p:sldId id="707" r:id="rId3"/>
    <p:sldId id="708" r:id="rId4"/>
    <p:sldId id="709" r:id="rId5"/>
    <p:sldId id="710" r:id="rId6"/>
    <p:sldId id="711" r:id="rId7"/>
    <p:sldId id="712" r:id="rId8"/>
    <p:sldId id="713" r:id="rId9"/>
    <p:sldId id="714" r:id="rId10"/>
    <p:sldId id="752" r:id="rId11"/>
    <p:sldId id="715" r:id="rId12"/>
    <p:sldId id="716" r:id="rId13"/>
    <p:sldId id="717" r:id="rId14"/>
    <p:sldId id="718" r:id="rId15"/>
    <p:sldId id="719" r:id="rId16"/>
    <p:sldId id="720" r:id="rId17"/>
    <p:sldId id="721" r:id="rId18"/>
    <p:sldId id="722" r:id="rId19"/>
    <p:sldId id="723" r:id="rId20"/>
    <p:sldId id="724" r:id="rId21"/>
    <p:sldId id="725" r:id="rId22"/>
    <p:sldId id="726" r:id="rId23"/>
    <p:sldId id="728" r:id="rId24"/>
    <p:sldId id="729" r:id="rId25"/>
    <p:sldId id="730" r:id="rId26"/>
    <p:sldId id="731" r:id="rId27"/>
    <p:sldId id="732" r:id="rId28"/>
    <p:sldId id="733" r:id="rId29"/>
    <p:sldId id="753" r:id="rId30"/>
    <p:sldId id="734" r:id="rId31"/>
    <p:sldId id="735" r:id="rId32"/>
    <p:sldId id="736" r:id="rId33"/>
    <p:sldId id="737" r:id="rId34"/>
    <p:sldId id="738" r:id="rId35"/>
    <p:sldId id="741" r:id="rId36"/>
    <p:sldId id="739" r:id="rId37"/>
    <p:sldId id="740" r:id="rId38"/>
    <p:sldId id="742" r:id="rId39"/>
    <p:sldId id="743" r:id="rId40"/>
    <p:sldId id="744" r:id="rId41"/>
    <p:sldId id="745" r:id="rId42"/>
    <p:sldId id="746" r:id="rId43"/>
    <p:sldId id="748" r:id="rId44"/>
    <p:sldId id="747" r:id="rId45"/>
    <p:sldId id="749" r:id="rId46"/>
    <p:sldId id="750" r:id="rId47"/>
    <p:sldId id="751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37" autoAdjust="0"/>
    <p:restoredTop sz="94010" autoAdjust="0"/>
  </p:normalViewPr>
  <p:slideViewPr>
    <p:cSldViewPr snapToGrid="0" snapToObjects="1">
      <p:cViewPr varScale="1">
        <p:scale>
          <a:sx n="210" d="100"/>
          <a:sy n="210" d="100"/>
        </p:scale>
        <p:origin x="60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3/19/20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3/19/20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387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277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970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988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625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12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61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 call it a “framework” rather than an “algorithm” because it encompasses several implementations with different running time. The Ford-Fulkerson method depends on three important ideas that transcend the method and are relevant to many flow algorithms and problems: </a:t>
            </a:r>
            <a:r>
              <a:rPr lang="en-US" altLang="zh-CN" dirty="0">
                <a:solidFill>
                  <a:schemeClr val="accent2"/>
                </a:solidFill>
              </a:rPr>
              <a:t>residual networks, augmenting paths, and cuts</a:t>
            </a:r>
            <a:r>
              <a:rPr lang="en-US" altLang="zh-CN" dirty="0"/>
              <a:t>. These ideas are essential to the important max-flow min-cut theorem, which characterizes the value of maximum flow in terms of cuts of the flow network.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99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169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80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618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50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90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64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3/19/20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3/19/20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3/19/20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3/19/20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3/19/20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3/19/20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32" y="688058"/>
            <a:ext cx="8451423" cy="2221397"/>
          </a:xfrm>
        </p:spPr>
        <p:txBody>
          <a:bodyPr/>
          <a:lstStyle/>
          <a:p>
            <a:br>
              <a:rPr lang="en-US" sz="4800" dirty="0"/>
            </a:br>
            <a:r>
              <a:rPr lang="en-US" sz="4800" dirty="0"/>
              <a:t>Lecture 9: Graph Algorithms (III)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51BC9B-A9C1-764D-86B2-A27D547FD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CFB0D7-58F6-9349-A98D-55D648665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Time Complexity?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89D67E-B44B-994F-BE8C-EDE8DFC55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134081"/>
            <a:ext cx="7886700" cy="2600599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FORD-FULKERSON-FRAMEWORK(G, s, t)</a:t>
            </a:r>
          </a:p>
          <a:p>
            <a:pPr>
              <a:buNone/>
            </a:pPr>
            <a:r>
              <a:rPr lang="en-US" altLang="zh-CN" dirty="0"/>
              <a:t>	initialize flow </a:t>
            </a:r>
            <a:r>
              <a:rPr lang="en-US" altLang="zh-CN" i="1" dirty="0"/>
              <a:t>f</a:t>
            </a:r>
            <a:r>
              <a:rPr lang="en-US" altLang="zh-CN" dirty="0"/>
              <a:t> to </a:t>
            </a:r>
            <a:r>
              <a:rPr lang="en-US" altLang="zh-CN" i="1" dirty="0"/>
              <a:t>0</a:t>
            </a:r>
          </a:p>
          <a:p>
            <a:pPr lvl="1">
              <a:buNone/>
            </a:pPr>
            <a:r>
              <a:rPr lang="en-US" altLang="zh-CN" sz="2600" dirty="0">
                <a:solidFill>
                  <a:srgbClr val="FF0000"/>
                </a:solidFill>
              </a:rPr>
              <a:t>while</a:t>
            </a:r>
            <a:r>
              <a:rPr lang="en-US" altLang="zh-CN" sz="2600" dirty="0"/>
              <a:t> there exists an </a:t>
            </a:r>
            <a:r>
              <a:rPr lang="en-US" altLang="zh-CN" sz="2600" i="1" dirty="0"/>
              <a:t>augmenting</a:t>
            </a:r>
            <a:r>
              <a:rPr lang="en-US" altLang="zh-CN" sz="2600" dirty="0"/>
              <a:t> path </a:t>
            </a:r>
            <a:r>
              <a:rPr lang="en-US" altLang="zh-CN" sz="2600" i="1" dirty="0"/>
              <a:t>p</a:t>
            </a:r>
          </a:p>
          <a:p>
            <a:pPr>
              <a:buNone/>
            </a:pPr>
            <a:r>
              <a:rPr lang="en-US" altLang="zh-CN" dirty="0">
                <a:solidFill>
                  <a:srgbClr val="FF0000"/>
                </a:solidFill>
              </a:rPr>
              <a:t>	  	  do</a:t>
            </a:r>
            <a:r>
              <a:rPr lang="en-US" altLang="zh-CN" dirty="0"/>
              <a:t> </a:t>
            </a:r>
            <a:r>
              <a:rPr lang="en-US" altLang="zh-CN" i="1" dirty="0"/>
              <a:t>augment</a:t>
            </a:r>
            <a:r>
              <a:rPr lang="en-US" altLang="zh-CN" dirty="0"/>
              <a:t> flow </a:t>
            </a:r>
            <a:r>
              <a:rPr lang="en-US" altLang="zh-CN" i="1" dirty="0"/>
              <a:t>f</a:t>
            </a:r>
            <a:r>
              <a:rPr lang="en-US" altLang="zh-CN" dirty="0"/>
              <a:t> along </a:t>
            </a:r>
            <a:r>
              <a:rPr lang="en-US" altLang="zh-CN" i="1" dirty="0"/>
              <a:t>p</a:t>
            </a:r>
          </a:p>
          <a:p>
            <a:pPr>
              <a:buNone/>
            </a:pPr>
            <a:r>
              <a:rPr lang="en-US" altLang="zh-CN" dirty="0"/>
              <a:t>   return </a:t>
            </a:r>
            <a:r>
              <a:rPr lang="en-US" altLang="zh-CN" i="1" dirty="0"/>
              <a:t>f</a:t>
            </a:r>
          </a:p>
          <a:p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10EB3C6-CBD4-D14C-B95E-C99D457B666F}"/>
              </a:ext>
            </a:extLst>
          </p:cNvPr>
          <p:cNvSpPr txBox="1">
            <a:spLocks/>
          </p:cNvSpPr>
          <p:nvPr/>
        </p:nvSpPr>
        <p:spPr>
          <a:xfrm>
            <a:off x="628650" y="1295944"/>
            <a:ext cx="7886700" cy="4659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411480" algn="l" defTabSz="457200" rtl="0" eaLnBrk="1" latinLnBrk="0" hangingPunct="1">
              <a:spcBef>
                <a:spcPct val="20000"/>
              </a:spcBef>
              <a:buFont typeface="Wingdings" pitchFamily="2" charset="2"/>
              <a:buChar char="q"/>
              <a:defRPr sz="2600" b="1" kern="1200">
                <a:solidFill>
                  <a:schemeClr val="tx1"/>
                </a:solidFill>
                <a:latin typeface="San serif"/>
                <a:ea typeface="+mn-ea"/>
                <a:cs typeface="San serif"/>
              </a:defRPr>
            </a:lvl1pPr>
            <a:lvl2pPr marL="742950" indent="-377190" algn="l" defTabSz="457200" rtl="0" eaLnBrk="1" latinLnBrk="0" hangingPunct="1">
              <a:spcBef>
                <a:spcPct val="20000"/>
              </a:spcBef>
              <a:buFont typeface="Wingdings" charset="2"/>
              <a:buChar char="q"/>
              <a:defRPr sz="2400" kern="1200">
                <a:solidFill>
                  <a:schemeClr val="tx1"/>
                </a:solidFill>
                <a:latin typeface="San serif"/>
                <a:ea typeface="+mn-ea"/>
                <a:cs typeface="San serif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San serif"/>
                <a:ea typeface="+mn-ea"/>
                <a:cs typeface="San serif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an serif"/>
                <a:ea typeface="+mn-ea"/>
                <a:cs typeface="San serif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San serif"/>
                <a:ea typeface="+mn-ea"/>
                <a:cs typeface="San serif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Assume inner loop applies DFS</a:t>
            </a:r>
          </a:p>
          <a:p>
            <a:pPr lvl="1"/>
            <a:r>
              <a:rPr lang="en-US" altLang="zh-CN" dirty="0"/>
              <a:t>Each DFS iteration contributes O(V+E)</a:t>
            </a:r>
          </a:p>
          <a:p>
            <a:pPr lvl="1"/>
            <a:r>
              <a:rPr lang="en-US" altLang="zh-CN" dirty="0"/>
              <a:t>Need “max-flow” iterations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56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8EC3CD-ED55-5443-87E9-D65CCB785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3217E4-CEF2-2C4F-9E47-2A61A8B8F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1C93BD-7E3F-A046-B905-222596226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maximum flow? </a:t>
            </a:r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F85D8492-2A7A-CF43-A5A1-0E4B1699E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D33B4AC7-AFD5-B240-96A2-72AA49E955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483EC73B-F8DC-DC4E-8FC5-9F1BAC230C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E28988FF-F439-6645-B733-926DC708B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B1F1C13C-72EA-114C-82A8-E3CF8D21A2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06473290-8AE9-1C4B-A9C3-5834EAFF22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9938A5D7-CE35-D94A-979B-A772620B297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07DD7CB7-5680-054B-9C4F-FC334A2A0A32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1A011DA5-2515-E04D-AC02-378C0DA128F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89B1F0A1-D6EB-D147-96AE-AB995FF602FE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C47C4C88-CF27-1747-977D-05CCF3E7CC69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44FC118B-FD41-0D4E-8660-CE163B345FEF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635C6F83-E7FF-7241-A314-35DBF317A7D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7FA34A29-EDBC-8C4A-BE3B-3A485F2EBD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D2F2D2B7-39A6-0046-8F17-1D5932D217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B907907B-3E23-9744-B2F8-4CC63A308F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4EF75587-5F37-0B4E-AD3F-FD50D18684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B118C8B0-0264-A146-95D0-8B53556CA5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E54A458B-495F-3D46-A612-1D9F739277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FC3D634A-1C1E-164F-91A3-161D6DC234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46875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0FAFC-ECFA-8641-AE57-DA29CBB99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A298D9-E7EB-EA46-990F-731381947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644248-92DD-AB48-90DF-94FBE9424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do DFS to augment flow: iter1 finds flow 1</a:t>
            </a:r>
          </a:p>
        </p:txBody>
      </p:sp>
      <p:sp>
        <p:nvSpPr>
          <p:cNvPr id="25" name="Oval 58">
            <a:extLst>
              <a:ext uri="{FF2B5EF4-FFF2-40B4-BE49-F238E27FC236}">
                <a16:creationId xmlns:a16="http://schemas.microsoft.com/office/drawing/2014/main" id="{B15934DC-AB0D-F746-925E-BFD2AFF8F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6" name="Oval 60">
            <a:extLst>
              <a:ext uri="{FF2B5EF4-FFF2-40B4-BE49-F238E27FC236}">
                <a16:creationId xmlns:a16="http://schemas.microsoft.com/office/drawing/2014/main" id="{E9D58CDE-51A6-314A-B97B-71A1DDF3C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" name="Oval 61">
            <a:extLst>
              <a:ext uri="{FF2B5EF4-FFF2-40B4-BE49-F238E27FC236}">
                <a16:creationId xmlns:a16="http://schemas.microsoft.com/office/drawing/2014/main" id="{102E7076-4698-7E48-8A85-B1896A154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8" name="Oval 62">
            <a:extLst>
              <a:ext uri="{FF2B5EF4-FFF2-40B4-BE49-F238E27FC236}">
                <a16:creationId xmlns:a16="http://schemas.microsoft.com/office/drawing/2014/main" id="{793181DA-43C0-094E-87F6-208320A03D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9" name="Oval 63">
            <a:extLst>
              <a:ext uri="{FF2B5EF4-FFF2-40B4-BE49-F238E27FC236}">
                <a16:creationId xmlns:a16="http://schemas.microsoft.com/office/drawing/2014/main" id="{6023BD4F-3BD6-4A47-8689-570A43C5D9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" name="Oval 64">
            <a:extLst>
              <a:ext uri="{FF2B5EF4-FFF2-40B4-BE49-F238E27FC236}">
                <a16:creationId xmlns:a16="http://schemas.microsoft.com/office/drawing/2014/main" id="{2651C309-1454-1247-AEB9-60FEC490B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1" name="Line 65">
            <a:extLst>
              <a:ext uri="{FF2B5EF4-FFF2-40B4-BE49-F238E27FC236}">
                <a16:creationId xmlns:a16="http://schemas.microsoft.com/office/drawing/2014/main" id="{F2493E1B-2111-CB43-BCB3-CEF5ADBE7E7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2" name="Line 66">
            <a:extLst>
              <a:ext uri="{FF2B5EF4-FFF2-40B4-BE49-F238E27FC236}">
                <a16:creationId xmlns:a16="http://schemas.microsoft.com/office/drawing/2014/main" id="{AAC4B073-FB0B-1547-8590-AD7684398191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3" name="Line 68">
            <a:extLst>
              <a:ext uri="{FF2B5EF4-FFF2-40B4-BE49-F238E27FC236}">
                <a16:creationId xmlns:a16="http://schemas.microsoft.com/office/drawing/2014/main" id="{59A7CBCC-0CD5-AF4B-A190-1D76784F5DA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4" name="Line 69">
            <a:extLst>
              <a:ext uri="{FF2B5EF4-FFF2-40B4-BE49-F238E27FC236}">
                <a16:creationId xmlns:a16="http://schemas.microsoft.com/office/drawing/2014/main" id="{F04CA079-16EE-FB4A-9E24-30A209C89CC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5" name="Line 70">
            <a:extLst>
              <a:ext uri="{FF2B5EF4-FFF2-40B4-BE49-F238E27FC236}">
                <a16:creationId xmlns:a16="http://schemas.microsoft.com/office/drawing/2014/main" id="{E32735B6-F6FA-D048-9B31-399DC1D5923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6" name="Line 71">
            <a:extLst>
              <a:ext uri="{FF2B5EF4-FFF2-40B4-BE49-F238E27FC236}">
                <a16:creationId xmlns:a16="http://schemas.microsoft.com/office/drawing/2014/main" id="{685FFBE8-52D0-D348-8B57-18F0C05F2A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7" name="Line 72">
            <a:extLst>
              <a:ext uri="{FF2B5EF4-FFF2-40B4-BE49-F238E27FC236}">
                <a16:creationId xmlns:a16="http://schemas.microsoft.com/office/drawing/2014/main" id="{063F5D3D-9728-934A-AE84-402306E11B7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8" name="Text Box 22">
            <a:extLst>
              <a:ext uri="{FF2B5EF4-FFF2-40B4-BE49-F238E27FC236}">
                <a16:creationId xmlns:a16="http://schemas.microsoft.com/office/drawing/2014/main" id="{30E7E44E-9A35-B043-A485-8DE878ABC7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9" name="Text Box 24">
            <a:extLst>
              <a:ext uri="{FF2B5EF4-FFF2-40B4-BE49-F238E27FC236}">
                <a16:creationId xmlns:a16="http://schemas.microsoft.com/office/drawing/2014/main" id="{F6ABF7C6-A123-E048-ADD5-867226CF04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40" name="Text Box 25">
            <a:extLst>
              <a:ext uri="{FF2B5EF4-FFF2-40B4-BE49-F238E27FC236}">
                <a16:creationId xmlns:a16="http://schemas.microsoft.com/office/drawing/2014/main" id="{6D922411-5B3D-DD41-B4A3-195B2EF35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41" name="Text Box 26">
            <a:extLst>
              <a:ext uri="{FF2B5EF4-FFF2-40B4-BE49-F238E27FC236}">
                <a16:creationId xmlns:a16="http://schemas.microsoft.com/office/drawing/2014/main" id="{8AF576C8-B6C0-8F4C-AEED-6F428794B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42" name="Text Box 28">
            <a:extLst>
              <a:ext uri="{FF2B5EF4-FFF2-40B4-BE49-F238E27FC236}">
                <a16:creationId xmlns:a16="http://schemas.microsoft.com/office/drawing/2014/main" id="{D78C9671-B565-534F-BDCA-B577347DCA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3" name="Text Box 24">
            <a:extLst>
              <a:ext uri="{FF2B5EF4-FFF2-40B4-BE49-F238E27FC236}">
                <a16:creationId xmlns:a16="http://schemas.microsoft.com/office/drawing/2014/main" id="{09F080DB-834A-7244-9A7B-0794B18044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4" name="Text Box 24">
            <a:extLst>
              <a:ext uri="{FF2B5EF4-FFF2-40B4-BE49-F238E27FC236}">
                <a16:creationId xmlns:a16="http://schemas.microsoft.com/office/drawing/2014/main" id="{1A6B18F9-40EC-104B-A258-E098C80A9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60373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0FAFC-ECFA-8641-AE57-DA29CBB99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A298D9-E7EB-EA46-990F-731381947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644248-92DD-AB48-90DF-94FBE9424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remaining capacity</a:t>
            </a:r>
          </a:p>
        </p:txBody>
      </p:sp>
      <p:sp>
        <p:nvSpPr>
          <p:cNvPr id="25" name="Oval 58">
            <a:extLst>
              <a:ext uri="{FF2B5EF4-FFF2-40B4-BE49-F238E27FC236}">
                <a16:creationId xmlns:a16="http://schemas.microsoft.com/office/drawing/2014/main" id="{B15934DC-AB0D-F746-925E-BFD2AFF8F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6" name="Oval 60">
            <a:extLst>
              <a:ext uri="{FF2B5EF4-FFF2-40B4-BE49-F238E27FC236}">
                <a16:creationId xmlns:a16="http://schemas.microsoft.com/office/drawing/2014/main" id="{E9D58CDE-51A6-314A-B97B-71A1DDF3C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" name="Oval 61">
            <a:extLst>
              <a:ext uri="{FF2B5EF4-FFF2-40B4-BE49-F238E27FC236}">
                <a16:creationId xmlns:a16="http://schemas.microsoft.com/office/drawing/2014/main" id="{102E7076-4698-7E48-8A85-B1896A154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8" name="Oval 62">
            <a:extLst>
              <a:ext uri="{FF2B5EF4-FFF2-40B4-BE49-F238E27FC236}">
                <a16:creationId xmlns:a16="http://schemas.microsoft.com/office/drawing/2014/main" id="{793181DA-43C0-094E-87F6-208320A03D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9" name="Oval 63">
            <a:extLst>
              <a:ext uri="{FF2B5EF4-FFF2-40B4-BE49-F238E27FC236}">
                <a16:creationId xmlns:a16="http://schemas.microsoft.com/office/drawing/2014/main" id="{6023BD4F-3BD6-4A47-8689-570A43C5D9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" name="Oval 64">
            <a:extLst>
              <a:ext uri="{FF2B5EF4-FFF2-40B4-BE49-F238E27FC236}">
                <a16:creationId xmlns:a16="http://schemas.microsoft.com/office/drawing/2014/main" id="{2651C309-1454-1247-AEB9-60FEC490B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1" name="Line 65">
            <a:extLst>
              <a:ext uri="{FF2B5EF4-FFF2-40B4-BE49-F238E27FC236}">
                <a16:creationId xmlns:a16="http://schemas.microsoft.com/office/drawing/2014/main" id="{F2493E1B-2111-CB43-BCB3-CEF5ADBE7E7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2" name="Line 66">
            <a:extLst>
              <a:ext uri="{FF2B5EF4-FFF2-40B4-BE49-F238E27FC236}">
                <a16:creationId xmlns:a16="http://schemas.microsoft.com/office/drawing/2014/main" id="{AAC4B073-FB0B-1547-8590-AD7684398191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3" name="Line 68">
            <a:extLst>
              <a:ext uri="{FF2B5EF4-FFF2-40B4-BE49-F238E27FC236}">
                <a16:creationId xmlns:a16="http://schemas.microsoft.com/office/drawing/2014/main" id="{59A7CBCC-0CD5-AF4B-A190-1D76784F5DA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4" name="Line 69">
            <a:extLst>
              <a:ext uri="{FF2B5EF4-FFF2-40B4-BE49-F238E27FC236}">
                <a16:creationId xmlns:a16="http://schemas.microsoft.com/office/drawing/2014/main" id="{F04CA079-16EE-FB4A-9E24-30A209C89CC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5" name="Line 70">
            <a:extLst>
              <a:ext uri="{FF2B5EF4-FFF2-40B4-BE49-F238E27FC236}">
                <a16:creationId xmlns:a16="http://schemas.microsoft.com/office/drawing/2014/main" id="{E32735B6-F6FA-D048-9B31-399DC1D5923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6" name="Line 71">
            <a:extLst>
              <a:ext uri="{FF2B5EF4-FFF2-40B4-BE49-F238E27FC236}">
                <a16:creationId xmlns:a16="http://schemas.microsoft.com/office/drawing/2014/main" id="{685FFBE8-52D0-D348-8B57-18F0C05F2A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7" name="Line 72">
            <a:extLst>
              <a:ext uri="{FF2B5EF4-FFF2-40B4-BE49-F238E27FC236}">
                <a16:creationId xmlns:a16="http://schemas.microsoft.com/office/drawing/2014/main" id="{063F5D3D-9728-934A-AE84-402306E11B7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8" name="Text Box 22">
            <a:extLst>
              <a:ext uri="{FF2B5EF4-FFF2-40B4-BE49-F238E27FC236}">
                <a16:creationId xmlns:a16="http://schemas.microsoft.com/office/drawing/2014/main" id="{30E7E44E-9A35-B043-A485-8DE878ABC7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39" name="Text Box 24">
            <a:extLst>
              <a:ext uri="{FF2B5EF4-FFF2-40B4-BE49-F238E27FC236}">
                <a16:creationId xmlns:a16="http://schemas.microsoft.com/office/drawing/2014/main" id="{F6ABF7C6-A123-E048-ADD5-867226CF04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40" name="Text Box 25">
            <a:extLst>
              <a:ext uri="{FF2B5EF4-FFF2-40B4-BE49-F238E27FC236}">
                <a16:creationId xmlns:a16="http://schemas.microsoft.com/office/drawing/2014/main" id="{6D922411-5B3D-DD41-B4A3-195B2EF35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41" name="Text Box 26">
            <a:extLst>
              <a:ext uri="{FF2B5EF4-FFF2-40B4-BE49-F238E27FC236}">
                <a16:creationId xmlns:a16="http://schemas.microsoft.com/office/drawing/2014/main" id="{8AF576C8-B6C0-8F4C-AEED-6F428794B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42" name="Text Box 28">
            <a:extLst>
              <a:ext uri="{FF2B5EF4-FFF2-40B4-BE49-F238E27FC236}">
                <a16:creationId xmlns:a16="http://schemas.microsoft.com/office/drawing/2014/main" id="{D78C9671-B565-534F-BDCA-B577347DCA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43" name="Text Box 24">
            <a:extLst>
              <a:ext uri="{FF2B5EF4-FFF2-40B4-BE49-F238E27FC236}">
                <a16:creationId xmlns:a16="http://schemas.microsoft.com/office/drawing/2014/main" id="{09F080DB-834A-7244-9A7B-0794B18044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44" name="Text Box 24">
            <a:extLst>
              <a:ext uri="{FF2B5EF4-FFF2-40B4-BE49-F238E27FC236}">
                <a16:creationId xmlns:a16="http://schemas.microsoft.com/office/drawing/2014/main" id="{1A6B18F9-40EC-104B-A258-E098C80A9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44562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0FAFC-ECFA-8641-AE57-DA29CBB99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A298D9-E7EB-EA46-990F-731381947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644248-92DD-AB48-90DF-94FBE9424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do DFS to augment flow: iter2 finds flow 1</a:t>
            </a:r>
          </a:p>
        </p:txBody>
      </p:sp>
      <p:sp>
        <p:nvSpPr>
          <p:cNvPr id="25" name="Oval 58">
            <a:extLst>
              <a:ext uri="{FF2B5EF4-FFF2-40B4-BE49-F238E27FC236}">
                <a16:creationId xmlns:a16="http://schemas.microsoft.com/office/drawing/2014/main" id="{B15934DC-AB0D-F746-925E-BFD2AFF8F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6" name="Oval 60">
            <a:extLst>
              <a:ext uri="{FF2B5EF4-FFF2-40B4-BE49-F238E27FC236}">
                <a16:creationId xmlns:a16="http://schemas.microsoft.com/office/drawing/2014/main" id="{E9D58CDE-51A6-314A-B97B-71A1DDF3C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" name="Oval 61">
            <a:extLst>
              <a:ext uri="{FF2B5EF4-FFF2-40B4-BE49-F238E27FC236}">
                <a16:creationId xmlns:a16="http://schemas.microsoft.com/office/drawing/2014/main" id="{102E7076-4698-7E48-8A85-B1896A154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8" name="Oval 62">
            <a:extLst>
              <a:ext uri="{FF2B5EF4-FFF2-40B4-BE49-F238E27FC236}">
                <a16:creationId xmlns:a16="http://schemas.microsoft.com/office/drawing/2014/main" id="{793181DA-43C0-094E-87F6-208320A03D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9" name="Oval 63">
            <a:extLst>
              <a:ext uri="{FF2B5EF4-FFF2-40B4-BE49-F238E27FC236}">
                <a16:creationId xmlns:a16="http://schemas.microsoft.com/office/drawing/2014/main" id="{6023BD4F-3BD6-4A47-8689-570A43C5D9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" name="Oval 64">
            <a:extLst>
              <a:ext uri="{FF2B5EF4-FFF2-40B4-BE49-F238E27FC236}">
                <a16:creationId xmlns:a16="http://schemas.microsoft.com/office/drawing/2014/main" id="{2651C309-1454-1247-AEB9-60FEC490B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1" name="Line 65">
            <a:extLst>
              <a:ext uri="{FF2B5EF4-FFF2-40B4-BE49-F238E27FC236}">
                <a16:creationId xmlns:a16="http://schemas.microsoft.com/office/drawing/2014/main" id="{F2493E1B-2111-CB43-BCB3-CEF5ADBE7E7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2" name="Line 66">
            <a:extLst>
              <a:ext uri="{FF2B5EF4-FFF2-40B4-BE49-F238E27FC236}">
                <a16:creationId xmlns:a16="http://schemas.microsoft.com/office/drawing/2014/main" id="{AAC4B073-FB0B-1547-8590-AD7684398191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3" name="Line 68">
            <a:extLst>
              <a:ext uri="{FF2B5EF4-FFF2-40B4-BE49-F238E27FC236}">
                <a16:creationId xmlns:a16="http://schemas.microsoft.com/office/drawing/2014/main" id="{59A7CBCC-0CD5-AF4B-A190-1D76784F5DA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4" name="Line 69">
            <a:extLst>
              <a:ext uri="{FF2B5EF4-FFF2-40B4-BE49-F238E27FC236}">
                <a16:creationId xmlns:a16="http://schemas.microsoft.com/office/drawing/2014/main" id="{F04CA079-16EE-FB4A-9E24-30A209C89CC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5" name="Line 70">
            <a:extLst>
              <a:ext uri="{FF2B5EF4-FFF2-40B4-BE49-F238E27FC236}">
                <a16:creationId xmlns:a16="http://schemas.microsoft.com/office/drawing/2014/main" id="{E32735B6-F6FA-D048-9B31-399DC1D5923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6" name="Line 71">
            <a:extLst>
              <a:ext uri="{FF2B5EF4-FFF2-40B4-BE49-F238E27FC236}">
                <a16:creationId xmlns:a16="http://schemas.microsoft.com/office/drawing/2014/main" id="{685FFBE8-52D0-D348-8B57-18F0C05F2A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7" name="Line 72">
            <a:extLst>
              <a:ext uri="{FF2B5EF4-FFF2-40B4-BE49-F238E27FC236}">
                <a16:creationId xmlns:a16="http://schemas.microsoft.com/office/drawing/2014/main" id="{063F5D3D-9728-934A-AE84-402306E11B7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8" name="Text Box 22">
            <a:extLst>
              <a:ext uri="{FF2B5EF4-FFF2-40B4-BE49-F238E27FC236}">
                <a16:creationId xmlns:a16="http://schemas.microsoft.com/office/drawing/2014/main" id="{30E7E44E-9A35-B043-A485-8DE878ABC7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39" name="Text Box 24">
            <a:extLst>
              <a:ext uri="{FF2B5EF4-FFF2-40B4-BE49-F238E27FC236}">
                <a16:creationId xmlns:a16="http://schemas.microsoft.com/office/drawing/2014/main" id="{F6ABF7C6-A123-E048-ADD5-867226CF04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0" name="Text Box 25">
            <a:extLst>
              <a:ext uri="{FF2B5EF4-FFF2-40B4-BE49-F238E27FC236}">
                <a16:creationId xmlns:a16="http://schemas.microsoft.com/office/drawing/2014/main" id="{6D922411-5B3D-DD41-B4A3-195B2EF35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1" name="Text Box 26">
            <a:extLst>
              <a:ext uri="{FF2B5EF4-FFF2-40B4-BE49-F238E27FC236}">
                <a16:creationId xmlns:a16="http://schemas.microsoft.com/office/drawing/2014/main" id="{8AF576C8-B6C0-8F4C-AEED-6F428794B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2" name="Text Box 28">
            <a:extLst>
              <a:ext uri="{FF2B5EF4-FFF2-40B4-BE49-F238E27FC236}">
                <a16:creationId xmlns:a16="http://schemas.microsoft.com/office/drawing/2014/main" id="{D78C9671-B565-534F-BDCA-B577347DCA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43" name="Text Box 24">
            <a:extLst>
              <a:ext uri="{FF2B5EF4-FFF2-40B4-BE49-F238E27FC236}">
                <a16:creationId xmlns:a16="http://schemas.microsoft.com/office/drawing/2014/main" id="{09F080DB-834A-7244-9A7B-0794B18044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44" name="Text Box 24">
            <a:extLst>
              <a:ext uri="{FF2B5EF4-FFF2-40B4-BE49-F238E27FC236}">
                <a16:creationId xmlns:a16="http://schemas.microsoft.com/office/drawing/2014/main" id="{1A6B18F9-40EC-104B-A258-E098C80A9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85144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0FAFC-ECFA-8641-AE57-DA29CBB99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A298D9-E7EB-EA46-990F-731381947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644248-92DD-AB48-90DF-94FBE9424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remaining capacity</a:t>
            </a:r>
          </a:p>
        </p:txBody>
      </p:sp>
      <p:sp>
        <p:nvSpPr>
          <p:cNvPr id="25" name="Oval 58">
            <a:extLst>
              <a:ext uri="{FF2B5EF4-FFF2-40B4-BE49-F238E27FC236}">
                <a16:creationId xmlns:a16="http://schemas.microsoft.com/office/drawing/2014/main" id="{B15934DC-AB0D-F746-925E-BFD2AFF8F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6" name="Oval 60">
            <a:extLst>
              <a:ext uri="{FF2B5EF4-FFF2-40B4-BE49-F238E27FC236}">
                <a16:creationId xmlns:a16="http://schemas.microsoft.com/office/drawing/2014/main" id="{E9D58CDE-51A6-314A-B97B-71A1DDF3C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" name="Oval 61">
            <a:extLst>
              <a:ext uri="{FF2B5EF4-FFF2-40B4-BE49-F238E27FC236}">
                <a16:creationId xmlns:a16="http://schemas.microsoft.com/office/drawing/2014/main" id="{102E7076-4698-7E48-8A85-B1896A154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8" name="Oval 62">
            <a:extLst>
              <a:ext uri="{FF2B5EF4-FFF2-40B4-BE49-F238E27FC236}">
                <a16:creationId xmlns:a16="http://schemas.microsoft.com/office/drawing/2014/main" id="{793181DA-43C0-094E-87F6-208320A03D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9" name="Oval 63">
            <a:extLst>
              <a:ext uri="{FF2B5EF4-FFF2-40B4-BE49-F238E27FC236}">
                <a16:creationId xmlns:a16="http://schemas.microsoft.com/office/drawing/2014/main" id="{6023BD4F-3BD6-4A47-8689-570A43C5D9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" name="Oval 64">
            <a:extLst>
              <a:ext uri="{FF2B5EF4-FFF2-40B4-BE49-F238E27FC236}">
                <a16:creationId xmlns:a16="http://schemas.microsoft.com/office/drawing/2014/main" id="{2651C309-1454-1247-AEB9-60FEC490B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1" name="Line 65">
            <a:extLst>
              <a:ext uri="{FF2B5EF4-FFF2-40B4-BE49-F238E27FC236}">
                <a16:creationId xmlns:a16="http://schemas.microsoft.com/office/drawing/2014/main" id="{F2493E1B-2111-CB43-BCB3-CEF5ADBE7E7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2" name="Line 66">
            <a:extLst>
              <a:ext uri="{FF2B5EF4-FFF2-40B4-BE49-F238E27FC236}">
                <a16:creationId xmlns:a16="http://schemas.microsoft.com/office/drawing/2014/main" id="{AAC4B073-FB0B-1547-8590-AD7684398191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3" name="Line 68">
            <a:extLst>
              <a:ext uri="{FF2B5EF4-FFF2-40B4-BE49-F238E27FC236}">
                <a16:creationId xmlns:a16="http://schemas.microsoft.com/office/drawing/2014/main" id="{59A7CBCC-0CD5-AF4B-A190-1D76784F5DA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4" name="Line 69">
            <a:extLst>
              <a:ext uri="{FF2B5EF4-FFF2-40B4-BE49-F238E27FC236}">
                <a16:creationId xmlns:a16="http://schemas.microsoft.com/office/drawing/2014/main" id="{F04CA079-16EE-FB4A-9E24-30A209C89CC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5" name="Line 70">
            <a:extLst>
              <a:ext uri="{FF2B5EF4-FFF2-40B4-BE49-F238E27FC236}">
                <a16:creationId xmlns:a16="http://schemas.microsoft.com/office/drawing/2014/main" id="{E32735B6-F6FA-D048-9B31-399DC1D5923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6" name="Line 71">
            <a:extLst>
              <a:ext uri="{FF2B5EF4-FFF2-40B4-BE49-F238E27FC236}">
                <a16:creationId xmlns:a16="http://schemas.microsoft.com/office/drawing/2014/main" id="{685FFBE8-52D0-D348-8B57-18F0C05F2A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7" name="Line 72">
            <a:extLst>
              <a:ext uri="{FF2B5EF4-FFF2-40B4-BE49-F238E27FC236}">
                <a16:creationId xmlns:a16="http://schemas.microsoft.com/office/drawing/2014/main" id="{063F5D3D-9728-934A-AE84-402306E11B7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8" name="Text Box 22">
            <a:extLst>
              <a:ext uri="{FF2B5EF4-FFF2-40B4-BE49-F238E27FC236}">
                <a16:creationId xmlns:a16="http://schemas.microsoft.com/office/drawing/2014/main" id="{30E7E44E-9A35-B043-A485-8DE878ABC7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39" name="Text Box 24">
            <a:extLst>
              <a:ext uri="{FF2B5EF4-FFF2-40B4-BE49-F238E27FC236}">
                <a16:creationId xmlns:a16="http://schemas.microsoft.com/office/drawing/2014/main" id="{F6ABF7C6-A123-E048-ADD5-867226CF04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40" name="Text Box 25">
            <a:extLst>
              <a:ext uri="{FF2B5EF4-FFF2-40B4-BE49-F238E27FC236}">
                <a16:creationId xmlns:a16="http://schemas.microsoft.com/office/drawing/2014/main" id="{6D922411-5B3D-DD41-B4A3-195B2EF35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41" name="Text Box 26">
            <a:extLst>
              <a:ext uri="{FF2B5EF4-FFF2-40B4-BE49-F238E27FC236}">
                <a16:creationId xmlns:a16="http://schemas.microsoft.com/office/drawing/2014/main" id="{8AF576C8-B6C0-8F4C-AEED-6F428794B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42" name="Text Box 28">
            <a:extLst>
              <a:ext uri="{FF2B5EF4-FFF2-40B4-BE49-F238E27FC236}">
                <a16:creationId xmlns:a16="http://schemas.microsoft.com/office/drawing/2014/main" id="{D78C9671-B565-534F-BDCA-B577347DCA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43" name="Text Box 24">
            <a:extLst>
              <a:ext uri="{FF2B5EF4-FFF2-40B4-BE49-F238E27FC236}">
                <a16:creationId xmlns:a16="http://schemas.microsoft.com/office/drawing/2014/main" id="{09F080DB-834A-7244-9A7B-0794B18044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44" name="Text Box 24">
            <a:extLst>
              <a:ext uri="{FF2B5EF4-FFF2-40B4-BE49-F238E27FC236}">
                <a16:creationId xmlns:a16="http://schemas.microsoft.com/office/drawing/2014/main" id="{1A6B18F9-40EC-104B-A258-E098C80A9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61831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0FAFC-ECFA-8641-AE57-DA29CBB99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A298D9-E7EB-EA46-990F-731381947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644248-92DD-AB48-90DF-94FBE9424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we augment any flow through DFS?</a:t>
            </a:r>
          </a:p>
        </p:txBody>
      </p:sp>
      <p:sp>
        <p:nvSpPr>
          <p:cNvPr id="25" name="Oval 58">
            <a:extLst>
              <a:ext uri="{FF2B5EF4-FFF2-40B4-BE49-F238E27FC236}">
                <a16:creationId xmlns:a16="http://schemas.microsoft.com/office/drawing/2014/main" id="{B15934DC-AB0D-F746-925E-BFD2AFF8F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6" name="Oval 60">
            <a:extLst>
              <a:ext uri="{FF2B5EF4-FFF2-40B4-BE49-F238E27FC236}">
                <a16:creationId xmlns:a16="http://schemas.microsoft.com/office/drawing/2014/main" id="{E9D58CDE-51A6-314A-B97B-71A1DDF3C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" name="Oval 61">
            <a:extLst>
              <a:ext uri="{FF2B5EF4-FFF2-40B4-BE49-F238E27FC236}">
                <a16:creationId xmlns:a16="http://schemas.microsoft.com/office/drawing/2014/main" id="{102E7076-4698-7E48-8A85-B1896A154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8" name="Oval 62">
            <a:extLst>
              <a:ext uri="{FF2B5EF4-FFF2-40B4-BE49-F238E27FC236}">
                <a16:creationId xmlns:a16="http://schemas.microsoft.com/office/drawing/2014/main" id="{793181DA-43C0-094E-87F6-208320A03D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9" name="Oval 63">
            <a:extLst>
              <a:ext uri="{FF2B5EF4-FFF2-40B4-BE49-F238E27FC236}">
                <a16:creationId xmlns:a16="http://schemas.microsoft.com/office/drawing/2014/main" id="{6023BD4F-3BD6-4A47-8689-570A43C5D9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" name="Oval 64">
            <a:extLst>
              <a:ext uri="{FF2B5EF4-FFF2-40B4-BE49-F238E27FC236}">
                <a16:creationId xmlns:a16="http://schemas.microsoft.com/office/drawing/2014/main" id="{2651C309-1454-1247-AEB9-60FEC490B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1" name="Line 65">
            <a:extLst>
              <a:ext uri="{FF2B5EF4-FFF2-40B4-BE49-F238E27FC236}">
                <a16:creationId xmlns:a16="http://schemas.microsoft.com/office/drawing/2014/main" id="{F2493E1B-2111-CB43-BCB3-CEF5ADBE7E7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2" name="Line 66">
            <a:extLst>
              <a:ext uri="{FF2B5EF4-FFF2-40B4-BE49-F238E27FC236}">
                <a16:creationId xmlns:a16="http://schemas.microsoft.com/office/drawing/2014/main" id="{AAC4B073-FB0B-1547-8590-AD7684398191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3" name="Line 68">
            <a:extLst>
              <a:ext uri="{FF2B5EF4-FFF2-40B4-BE49-F238E27FC236}">
                <a16:creationId xmlns:a16="http://schemas.microsoft.com/office/drawing/2014/main" id="{59A7CBCC-0CD5-AF4B-A190-1D76784F5DA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4" name="Line 69">
            <a:extLst>
              <a:ext uri="{FF2B5EF4-FFF2-40B4-BE49-F238E27FC236}">
                <a16:creationId xmlns:a16="http://schemas.microsoft.com/office/drawing/2014/main" id="{F04CA079-16EE-FB4A-9E24-30A209C89CC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5" name="Line 70">
            <a:extLst>
              <a:ext uri="{FF2B5EF4-FFF2-40B4-BE49-F238E27FC236}">
                <a16:creationId xmlns:a16="http://schemas.microsoft.com/office/drawing/2014/main" id="{E32735B6-F6FA-D048-9B31-399DC1D5923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6" name="Line 71">
            <a:extLst>
              <a:ext uri="{FF2B5EF4-FFF2-40B4-BE49-F238E27FC236}">
                <a16:creationId xmlns:a16="http://schemas.microsoft.com/office/drawing/2014/main" id="{685FFBE8-52D0-D348-8B57-18F0C05F2A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7" name="Line 72">
            <a:extLst>
              <a:ext uri="{FF2B5EF4-FFF2-40B4-BE49-F238E27FC236}">
                <a16:creationId xmlns:a16="http://schemas.microsoft.com/office/drawing/2014/main" id="{063F5D3D-9728-934A-AE84-402306E11B7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8" name="Text Box 22">
            <a:extLst>
              <a:ext uri="{FF2B5EF4-FFF2-40B4-BE49-F238E27FC236}">
                <a16:creationId xmlns:a16="http://schemas.microsoft.com/office/drawing/2014/main" id="{30E7E44E-9A35-B043-A485-8DE878ABC7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39" name="Text Box 24">
            <a:extLst>
              <a:ext uri="{FF2B5EF4-FFF2-40B4-BE49-F238E27FC236}">
                <a16:creationId xmlns:a16="http://schemas.microsoft.com/office/drawing/2014/main" id="{F6ABF7C6-A123-E048-ADD5-867226CF04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40" name="Text Box 25">
            <a:extLst>
              <a:ext uri="{FF2B5EF4-FFF2-40B4-BE49-F238E27FC236}">
                <a16:creationId xmlns:a16="http://schemas.microsoft.com/office/drawing/2014/main" id="{6D922411-5B3D-DD41-B4A3-195B2EF35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41" name="Text Box 26">
            <a:extLst>
              <a:ext uri="{FF2B5EF4-FFF2-40B4-BE49-F238E27FC236}">
                <a16:creationId xmlns:a16="http://schemas.microsoft.com/office/drawing/2014/main" id="{8AF576C8-B6C0-8F4C-AEED-6F428794B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42" name="Text Box 28">
            <a:extLst>
              <a:ext uri="{FF2B5EF4-FFF2-40B4-BE49-F238E27FC236}">
                <a16:creationId xmlns:a16="http://schemas.microsoft.com/office/drawing/2014/main" id="{D78C9671-B565-534F-BDCA-B577347DCA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43" name="Text Box 24">
            <a:extLst>
              <a:ext uri="{FF2B5EF4-FFF2-40B4-BE49-F238E27FC236}">
                <a16:creationId xmlns:a16="http://schemas.microsoft.com/office/drawing/2014/main" id="{09F080DB-834A-7244-9A7B-0794B18044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44" name="Text Box 24">
            <a:extLst>
              <a:ext uri="{FF2B5EF4-FFF2-40B4-BE49-F238E27FC236}">
                <a16:creationId xmlns:a16="http://schemas.microsoft.com/office/drawing/2014/main" id="{1A6B18F9-40EC-104B-A258-E098C80A95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56596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9184E2-F1ED-BF42-9E5F-194FD7B12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30DCE-4698-BA4E-A983-4AC097FD7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C7EB98-27F0-8F44-BB9B-57293A9DF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Maximum flow: 2</a:t>
            </a:r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3A8DDD3-51C4-3341-95F5-7569D7D132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15A68DAC-856A-7C4E-8432-B71465DF40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A261CF1F-7036-4D45-BB08-F7D77FAE06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5E5A828A-6A89-AA42-8D9F-16241F07D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1235D084-4688-9841-B6B4-CD3D224A0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3BC10758-8040-1D4D-A672-71A4E9C1B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F6C0815D-E5A6-814E-B4B6-3DBE1F60ABB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60884CBC-07BB-7B4B-8C1B-5835E241D21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111B6F6C-0403-5E41-9B4C-8B3F7EF972D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3173142A-E4A3-4C4F-8AD3-5F93D3B49336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D4DE4646-0CFB-3B4F-8468-34D20C76F7BA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7D9A6003-F0B7-1342-BE08-DA77C0315A7A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F5F69A78-0A1E-8B4B-9BDD-F9DD56CAC4C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3A6718D8-A613-BE43-93F3-F1C418D4C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BFCB6405-E6F8-5643-9F28-BD755ADB2E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E76381CF-F9AF-5148-BDE8-1ED061CE83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26A87449-B519-F74E-B659-AC44330D1C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F8F59D9A-6808-1647-8CA3-6D7491D071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19BA87DD-863D-0B4C-8540-D55670FE4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E47D2623-D7EA-7040-B7C3-0BA607018D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604250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Problem?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DFS has no order guarantee!</a:t>
            </a:r>
          </a:p>
          <a:p>
            <a:pPr lvl="1"/>
            <a:r>
              <a:rPr lang="en-US" altLang="zh-CN" dirty="0"/>
              <a:t>Order you visit vertices is up to the graph data structure</a:t>
            </a:r>
          </a:p>
          <a:p>
            <a:pPr lvl="1"/>
            <a:r>
              <a:rPr lang="en-US" altLang="zh-CN" dirty="0"/>
              <a:t>Different orders may update capacity differently</a:t>
            </a:r>
          </a:p>
          <a:p>
            <a:pPr lvl="2"/>
            <a:r>
              <a:rPr lang="en-US" altLang="zh-CN" dirty="0"/>
              <a:t>In turn affect the solution </a:t>
            </a:r>
          </a:p>
          <a:p>
            <a:pPr lvl="1"/>
            <a:endParaRPr lang="en-US" altLang="zh-CN" dirty="0"/>
          </a:p>
        </p:txBody>
      </p:sp>
      <p:pic>
        <p:nvPicPr>
          <p:cNvPr id="6" name="Picture 5" descr="A picture containing bird&#10;&#10;Description automatically generated">
            <a:extLst>
              <a:ext uri="{FF2B5EF4-FFF2-40B4-BE49-F238E27FC236}">
                <a16:creationId xmlns:a16="http://schemas.microsoft.com/office/drawing/2014/main" id="{360FDCA4-67A6-AD41-B72A-D409E7A45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485343"/>
            <a:ext cx="7886700" cy="11550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BE43BF-B080-9A4F-B62D-024BD2AE1983}"/>
              </a:ext>
            </a:extLst>
          </p:cNvPr>
          <p:cNvSpPr txBox="1"/>
          <p:nvPr/>
        </p:nvSpPr>
        <p:spPr>
          <a:xfrm>
            <a:off x="1040458" y="4814124"/>
            <a:ext cx="7151445" cy="369332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order each vertex visited by DFS depends on the graph data structure!</a:t>
            </a:r>
          </a:p>
        </p:txBody>
      </p:sp>
    </p:spTree>
    <p:extLst>
      <p:ext uri="{BB962C8B-B14F-4D97-AF65-F5344CB8AC3E}">
        <p14:creationId xmlns:p14="http://schemas.microsoft.com/office/powerpoint/2010/main" val="2008305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DFS finds another route in the first iteration</a:t>
            </a:r>
          </a:p>
          <a:p>
            <a:pPr lvl="1"/>
            <a:endParaRPr lang="en-US" altLang="zh-CN" dirty="0"/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842736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A51927-EBC1-484E-955E-9B4D9D19D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5D209F-BBA9-CA4E-95D6-F483AEE6F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Flow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E6AAF2-DC4D-8D4A-9B05-0B52B7A61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Find a maximum feasible s-t flow in a graph</a:t>
            </a:r>
          </a:p>
          <a:p>
            <a:pPr lvl="1"/>
            <a:r>
              <a:rPr lang="en-US" altLang="zh-TW" i="1" dirty="0"/>
              <a:t>s</a:t>
            </a:r>
            <a:r>
              <a:rPr lang="en-US" altLang="zh-TW" dirty="0"/>
              <a:t> is a source node and </a:t>
            </a:r>
            <a:r>
              <a:rPr lang="en-US" altLang="zh-TW" i="1" dirty="0"/>
              <a:t>t</a:t>
            </a:r>
            <a:r>
              <a:rPr lang="en-US" altLang="zh-TW" dirty="0"/>
              <a:t> is a target (sink) node</a:t>
            </a:r>
          </a:p>
          <a:p>
            <a:pPr lvl="1"/>
            <a:r>
              <a:rPr lang="en-US" altLang="zh-TW" dirty="0"/>
              <a:t>Each edge is associated with a capacity</a:t>
            </a:r>
          </a:p>
          <a:p>
            <a:pPr lvl="1"/>
            <a:r>
              <a:rPr lang="en-US" altLang="zh-TW" dirty="0"/>
              <a:t>Flow at each edge cannot exceed its capacity</a:t>
            </a:r>
          </a:p>
          <a:p>
            <a:endParaRPr lang="en-US" altLang="zh-TW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TW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A6612E-7F71-A14C-84BA-FA19093D0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687" y="3249920"/>
            <a:ext cx="5110362" cy="339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4582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Update remaining capacity</a:t>
            </a:r>
          </a:p>
          <a:p>
            <a:pPr lvl="1"/>
            <a:endParaRPr lang="en-US" altLang="zh-CN" dirty="0"/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4133189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DFS to augment the flow? Maximum flow = 1?</a:t>
            </a:r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8374468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Residual Network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90000"/>
              </a:lnSpc>
            </a:pPr>
            <a:r>
              <a:rPr lang="en-US" altLang="zh-CN" dirty="0"/>
              <a:t>Residual network defines edges to admit net flow </a:t>
            </a:r>
          </a:p>
          <a:p>
            <a:pPr lvl="1" algn="just">
              <a:lnSpc>
                <a:spcPct val="90000"/>
              </a:lnSpc>
            </a:pPr>
            <a:r>
              <a:rPr lang="en-US" altLang="zh-CN" dirty="0">
                <a:sym typeface="Symbol" pitchFamily="18" charset="2"/>
              </a:rPr>
              <a:t>The amount of additional net flow from u to v before exceeding the capacity c(</a:t>
            </a:r>
            <a:r>
              <a:rPr lang="en-US" altLang="zh-CN" dirty="0" err="1">
                <a:sym typeface="Symbol" pitchFamily="18" charset="2"/>
              </a:rPr>
              <a:t>u,v</a:t>
            </a:r>
            <a:r>
              <a:rPr lang="en-US" altLang="zh-CN" dirty="0">
                <a:sym typeface="Symbol" pitchFamily="18" charset="2"/>
              </a:rPr>
              <a:t>) is the </a:t>
            </a:r>
            <a:r>
              <a:rPr lang="en-US" altLang="zh-CN" dirty="0">
                <a:solidFill>
                  <a:schemeClr val="accent2"/>
                </a:solidFill>
                <a:sym typeface="Symbol" pitchFamily="18" charset="2"/>
              </a:rPr>
              <a:t>residual capacity</a:t>
            </a:r>
            <a:r>
              <a:rPr lang="en-US" altLang="zh-CN" dirty="0">
                <a:sym typeface="Symbol" pitchFamily="18" charset="2"/>
              </a:rPr>
              <a:t> of (</a:t>
            </a:r>
            <a:r>
              <a:rPr lang="en-US" altLang="zh-CN" dirty="0" err="1">
                <a:sym typeface="Symbol" pitchFamily="18" charset="2"/>
              </a:rPr>
              <a:t>u,v</a:t>
            </a:r>
            <a:r>
              <a:rPr lang="en-US" altLang="zh-CN" dirty="0">
                <a:sym typeface="Symbol" pitchFamily="18" charset="2"/>
              </a:rPr>
              <a:t>), given by: </a:t>
            </a:r>
          </a:p>
          <a:p>
            <a:pPr lvl="2" algn="just">
              <a:lnSpc>
                <a:spcPct val="90000"/>
              </a:lnSpc>
            </a:pPr>
            <a:r>
              <a:rPr lang="en-US" altLang="zh-CN" dirty="0">
                <a:sym typeface="Symbol" pitchFamily="18" charset="2"/>
              </a:rPr>
              <a:t>In the regular direction: 	</a:t>
            </a:r>
            <a:r>
              <a:rPr lang="en-US" altLang="zh-CN" dirty="0" err="1">
                <a:sym typeface="Symbol" pitchFamily="18" charset="2"/>
              </a:rPr>
              <a:t>c</a:t>
            </a:r>
            <a:r>
              <a:rPr lang="en-US" altLang="zh-CN" baseline="-25000" dirty="0" err="1">
                <a:sym typeface="Symbol" pitchFamily="18" charset="2"/>
              </a:rPr>
              <a:t>f</a:t>
            </a:r>
            <a:r>
              <a:rPr lang="en-US" altLang="zh-CN" dirty="0">
                <a:sym typeface="Symbol" pitchFamily="18" charset="2"/>
              </a:rPr>
              <a:t>(</a:t>
            </a:r>
            <a:r>
              <a:rPr lang="en-US" altLang="zh-CN" dirty="0" err="1">
                <a:sym typeface="Symbol" pitchFamily="18" charset="2"/>
              </a:rPr>
              <a:t>u,v</a:t>
            </a:r>
            <a:r>
              <a:rPr lang="en-US" altLang="zh-CN" dirty="0">
                <a:sym typeface="Symbol" pitchFamily="18" charset="2"/>
              </a:rPr>
              <a:t>)=c(</a:t>
            </a:r>
            <a:r>
              <a:rPr lang="en-US" altLang="zh-CN" dirty="0" err="1">
                <a:sym typeface="Symbol" pitchFamily="18" charset="2"/>
              </a:rPr>
              <a:t>u,v</a:t>
            </a:r>
            <a:r>
              <a:rPr lang="en-US" altLang="zh-CN" dirty="0">
                <a:sym typeface="Symbol" pitchFamily="18" charset="2"/>
              </a:rPr>
              <a:t>)-f(</a:t>
            </a:r>
            <a:r>
              <a:rPr lang="en-US" altLang="zh-CN" dirty="0" err="1">
                <a:sym typeface="Symbol" pitchFamily="18" charset="2"/>
              </a:rPr>
              <a:t>u,v</a:t>
            </a:r>
            <a:r>
              <a:rPr lang="en-US" altLang="zh-CN" dirty="0">
                <a:sym typeface="Symbol" pitchFamily="18" charset="2"/>
              </a:rPr>
              <a:t>)</a:t>
            </a:r>
          </a:p>
          <a:p>
            <a:pPr lvl="2" algn="just">
              <a:lnSpc>
                <a:spcPct val="90000"/>
              </a:lnSpc>
            </a:pPr>
            <a:r>
              <a:rPr lang="en-US" altLang="zh-CN" dirty="0">
                <a:solidFill>
                  <a:srgbClr val="FF0000"/>
                </a:solidFill>
                <a:sym typeface="Symbol" pitchFamily="18" charset="2"/>
              </a:rPr>
              <a:t>In the opposite direction: </a:t>
            </a:r>
            <a:r>
              <a:rPr lang="en-US" altLang="zh-CN" dirty="0" err="1">
                <a:solidFill>
                  <a:srgbClr val="FF0000"/>
                </a:solidFill>
                <a:sym typeface="Symbol" pitchFamily="18" charset="2"/>
              </a:rPr>
              <a:t>c</a:t>
            </a:r>
            <a:r>
              <a:rPr lang="en-US" altLang="zh-CN" baseline="-25000" dirty="0" err="1">
                <a:solidFill>
                  <a:srgbClr val="FF0000"/>
                </a:solidFill>
                <a:sym typeface="Symbol" pitchFamily="18" charset="2"/>
              </a:rPr>
              <a:t>f</a:t>
            </a:r>
            <a:r>
              <a:rPr lang="en-US" altLang="zh-CN" dirty="0">
                <a:solidFill>
                  <a:srgbClr val="FF0000"/>
                </a:solidFill>
                <a:sym typeface="Symbol" pitchFamily="18" charset="2"/>
              </a:rPr>
              <a:t>(v, u)=c(v, u)+f(u, v). </a:t>
            </a:r>
          </a:p>
          <a:p>
            <a:pPr algn="just">
              <a:lnSpc>
                <a:spcPct val="90000"/>
              </a:lnSpc>
            </a:pPr>
            <a:r>
              <a:rPr lang="en-US" altLang="zh-CN" dirty="0">
                <a:sym typeface="Symbol" pitchFamily="18" charset="2"/>
              </a:rPr>
              <a:t>If you flow f from A to B</a:t>
            </a:r>
          </a:p>
          <a:p>
            <a:pPr lvl="1" algn="just">
              <a:lnSpc>
                <a:spcPct val="90000"/>
              </a:lnSpc>
            </a:pPr>
            <a:r>
              <a:rPr lang="en-US" altLang="zh-CN" dirty="0">
                <a:sym typeface="Symbol" pitchFamily="18" charset="2"/>
              </a:rPr>
              <a:t>Subtract the regular direction capacity from f</a:t>
            </a:r>
          </a:p>
          <a:p>
            <a:pPr lvl="1" algn="just">
              <a:lnSpc>
                <a:spcPct val="90000"/>
              </a:lnSpc>
            </a:pPr>
            <a:r>
              <a:rPr lang="en-US" altLang="zh-CN" dirty="0">
                <a:sym typeface="Symbol" pitchFamily="18" charset="2"/>
              </a:rPr>
              <a:t>Add f to the opposite direction capacity </a:t>
            </a:r>
          </a:p>
          <a:p>
            <a:pPr algn="just">
              <a:lnSpc>
                <a:spcPct val="90000"/>
              </a:lnSpc>
              <a:buFontTx/>
              <a:buNone/>
            </a:pPr>
            <a:endParaRPr lang="en-US" altLang="zh-CN" dirty="0">
              <a:sym typeface="Symbol" pitchFamily="18" charset="2"/>
            </a:endParaRPr>
          </a:p>
        </p:txBody>
      </p:sp>
      <p:sp>
        <p:nvSpPr>
          <p:cNvPr id="5" name="Oval 61">
            <a:extLst>
              <a:ext uri="{FF2B5EF4-FFF2-40B4-BE49-F238E27FC236}">
                <a16:creationId xmlns:a16="http://schemas.microsoft.com/office/drawing/2014/main" id="{CDD40FD2-FF90-7444-9BE6-6C2C30B90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7463" y="517565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altLang="zh-TW" dirty="0">
                <a:solidFill>
                  <a:schemeClr val="bg1"/>
                </a:solidFill>
              </a:rPr>
              <a:t>A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Oval 64">
            <a:extLst>
              <a:ext uri="{FF2B5EF4-FFF2-40B4-BE49-F238E27FC236}">
                <a16:creationId xmlns:a16="http://schemas.microsoft.com/office/drawing/2014/main" id="{BF5714DC-A8CD-3644-A230-D4E714C887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2463" y="509945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altLang="zh-TW" dirty="0">
                <a:solidFill>
                  <a:schemeClr val="bg1"/>
                </a:solidFill>
              </a:rPr>
              <a:t>B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7" name="Line 68">
            <a:extLst>
              <a:ext uri="{FF2B5EF4-FFF2-40B4-BE49-F238E27FC236}">
                <a16:creationId xmlns:a16="http://schemas.microsoft.com/office/drawing/2014/main" id="{926D3916-C653-3E43-863F-A0D66BBBD86B}"/>
              </a:ext>
            </a:extLst>
          </p:cNvPr>
          <p:cNvSpPr>
            <a:spLocks noChangeShapeType="1"/>
          </p:cNvSpPr>
          <p:nvPr/>
        </p:nvSpPr>
        <p:spPr bwMode="auto">
          <a:xfrm>
            <a:off x="3403263" y="548045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D7E694-4BE4-DA44-979E-EB27939D6141}"/>
              </a:ext>
            </a:extLst>
          </p:cNvPr>
          <p:cNvSpPr txBox="1"/>
          <p:nvPr/>
        </p:nvSpPr>
        <p:spPr>
          <a:xfrm>
            <a:off x="3789100" y="4990986"/>
            <a:ext cx="3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-f</a:t>
            </a:r>
          </a:p>
        </p:txBody>
      </p:sp>
      <p:sp>
        <p:nvSpPr>
          <p:cNvPr id="9" name="Line 68">
            <a:extLst>
              <a:ext uri="{FF2B5EF4-FFF2-40B4-BE49-F238E27FC236}">
                <a16:creationId xmlns:a16="http://schemas.microsoft.com/office/drawing/2014/main" id="{76ECA05A-EE76-6C42-9A90-EF03D7FD0A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03263" y="563285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E6FBBC-0522-E84A-8358-C54136ABBA0D}"/>
              </a:ext>
            </a:extLst>
          </p:cNvPr>
          <p:cNvSpPr txBox="1"/>
          <p:nvPr/>
        </p:nvSpPr>
        <p:spPr>
          <a:xfrm>
            <a:off x="3783758" y="5676786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+f</a:t>
            </a:r>
          </a:p>
        </p:txBody>
      </p:sp>
    </p:spTree>
    <p:extLst>
      <p:ext uri="{BB962C8B-B14F-4D97-AF65-F5344CB8AC3E}">
        <p14:creationId xmlns:p14="http://schemas.microsoft.com/office/powerpoint/2010/main" val="16829776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DFS augments a unit flow in the first iteration</a:t>
            </a:r>
          </a:p>
          <a:p>
            <a:pPr lvl="1"/>
            <a:endParaRPr lang="en-US" altLang="zh-CN" dirty="0"/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752088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Update the residual network</a:t>
            </a:r>
          </a:p>
          <a:p>
            <a:pPr marL="365760" lvl="1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5" name="Line 15">
            <a:extLst>
              <a:ext uri="{FF2B5EF4-FFF2-40B4-BE49-F238E27FC236}">
                <a16:creationId xmlns:a16="http://schemas.microsoft.com/office/drawing/2014/main" id="{30893211-17B0-A347-BC14-6FC6302548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095612"/>
            <a:ext cx="1371600" cy="1371600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6" name="Line 16">
            <a:extLst>
              <a:ext uri="{FF2B5EF4-FFF2-40B4-BE49-F238E27FC236}">
                <a16:creationId xmlns:a16="http://schemas.microsoft.com/office/drawing/2014/main" id="{97554581-4306-AC47-9791-6B7E02471CE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314700" y="3095612"/>
            <a:ext cx="1828800" cy="2590800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7" name="Line 17">
            <a:extLst>
              <a:ext uri="{FF2B5EF4-FFF2-40B4-BE49-F238E27FC236}">
                <a16:creationId xmlns:a16="http://schemas.microsoft.com/office/drawing/2014/main" id="{3AB53EB4-EEAD-5B4A-8C70-60CF95B5EAE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67400" y="4798444"/>
            <a:ext cx="1371600" cy="1066800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Box 22">
            <a:extLst>
              <a:ext uri="{FF2B5EF4-FFF2-40B4-BE49-F238E27FC236}">
                <a16:creationId xmlns:a16="http://schemas.microsoft.com/office/drawing/2014/main" id="{ABD2AB4E-48B8-0946-8323-71E7C591CE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383118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DAA812A2-0573-BA45-9916-2B32E15B40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408354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C539DE2D-6026-264A-96AA-7D1BD69F9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6700" y="53435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rgbClr val="00B05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41742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Residual network gives a chance to “circle back”</a:t>
            </a:r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5" name="Line 15">
            <a:extLst>
              <a:ext uri="{FF2B5EF4-FFF2-40B4-BE49-F238E27FC236}">
                <a16:creationId xmlns:a16="http://schemas.microsoft.com/office/drawing/2014/main" id="{30893211-17B0-A347-BC14-6FC6302548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095612"/>
            <a:ext cx="13716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6" name="Line 16">
            <a:extLst>
              <a:ext uri="{FF2B5EF4-FFF2-40B4-BE49-F238E27FC236}">
                <a16:creationId xmlns:a16="http://schemas.microsoft.com/office/drawing/2014/main" id="{97554581-4306-AC47-9791-6B7E02471CE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314700" y="3095612"/>
            <a:ext cx="1828800" cy="2590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7" name="Line 17">
            <a:extLst>
              <a:ext uri="{FF2B5EF4-FFF2-40B4-BE49-F238E27FC236}">
                <a16:creationId xmlns:a16="http://schemas.microsoft.com/office/drawing/2014/main" id="{3AB53EB4-EEAD-5B4A-8C70-60CF95B5EAE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67400" y="4798444"/>
            <a:ext cx="1371600" cy="1066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Box 22">
            <a:extLst>
              <a:ext uri="{FF2B5EF4-FFF2-40B4-BE49-F238E27FC236}">
                <a16:creationId xmlns:a16="http://schemas.microsoft.com/office/drawing/2014/main" id="{ABD2AB4E-48B8-0946-8323-71E7C591CE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383118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/>
              <a:t>1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DAA812A2-0573-BA45-9916-2B32E15B40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408354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/>
              <a:t>1</a:t>
            </a: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C539DE2D-6026-264A-96AA-7D1BD69F9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6700" y="53435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594645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DFS augments another unit flow in the second </a:t>
            </a:r>
            <a:r>
              <a:rPr lang="en-US" altLang="zh-CN" dirty="0" err="1"/>
              <a:t>iter</a:t>
            </a:r>
            <a:endParaRPr lang="en-US" altLang="zh-CN" dirty="0"/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2054212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5" name="Line 15">
            <a:extLst>
              <a:ext uri="{FF2B5EF4-FFF2-40B4-BE49-F238E27FC236}">
                <a16:creationId xmlns:a16="http://schemas.microsoft.com/office/drawing/2014/main" id="{30893211-17B0-A347-BC14-6FC6302548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095612"/>
            <a:ext cx="13716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6" name="Line 16">
            <a:extLst>
              <a:ext uri="{FF2B5EF4-FFF2-40B4-BE49-F238E27FC236}">
                <a16:creationId xmlns:a16="http://schemas.microsoft.com/office/drawing/2014/main" id="{97554581-4306-AC47-9791-6B7E02471CE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314700" y="3095612"/>
            <a:ext cx="1828800" cy="25908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27" name="Line 17">
            <a:extLst>
              <a:ext uri="{FF2B5EF4-FFF2-40B4-BE49-F238E27FC236}">
                <a16:creationId xmlns:a16="http://schemas.microsoft.com/office/drawing/2014/main" id="{3AB53EB4-EEAD-5B4A-8C70-60CF95B5EAE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67400" y="4798444"/>
            <a:ext cx="1371600" cy="1066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Box 22">
            <a:extLst>
              <a:ext uri="{FF2B5EF4-FFF2-40B4-BE49-F238E27FC236}">
                <a16:creationId xmlns:a16="http://schemas.microsoft.com/office/drawing/2014/main" id="{ABD2AB4E-48B8-0946-8323-71E7C591CE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383118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/>
              <a:t>1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DAA812A2-0573-BA45-9916-2B32E15B40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4083540"/>
            <a:ext cx="5334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C539DE2D-6026-264A-96AA-7D1BD69F9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6700" y="53435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141706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Update residual network</a:t>
            </a:r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1125" y="2231536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25" name="Line 15">
            <a:extLst>
              <a:ext uri="{FF2B5EF4-FFF2-40B4-BE49-F238E27FC236}">
                <a16:creationId xmlns:a16="http://schemas.microsoft.com/office/drawing/2014/main" id="{30893211-17B0-A347-BC14-6FC6302548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095612"/>
            <a:ext cx="13716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6" name="Line 16">
            <a:extLst>
              <a:ext uri="{FF2B5EF4-FFF2-40B4-BE49-F238E27FC236}">
                <a16:creationId xmlns:a16="http://schemas.microsoft.com/office/drawing/2014/main" id="{97554581-4306-AC47-9791-6B7E02471CE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314700" y="3095612"/>
            <a:ext cx="1828800" cy="25908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27" name="Line 17">
            <a:extLst>
              <a:ext uri="{FF2B5EF4-FFF2-40B4-BE49-F238E27FC236}">
                <a16:creationId xmlns:a16="http://schemas.microsoft.com/office/drawing/2014/main" id="{3AB53EB4-EEAD-5B4A-8C70-60CF95B5EAE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67400" y="4798444"/>
            <a:ext cx="1371600" cy="1066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Box 22">
            <a:extLst>
              <a:ext uri="{FF2B5EF4-FFF2-40B4-BE49-F238E27FC236}">
                <a16:creationId xmlns:a16="http://schemas.microsoft.com/office/drawing/2014/main" id="{ABD2AB4E-48B8-0946-8323-71E7C591CE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383118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/>
              <a:t>1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DAA812A2-0573-BA45-9916-2B32E15B40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4083540"/>
            <a:ext cx="5334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C539DE2D-6026-264A-96AA-7D1BD69F9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6700" y="53435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/>
              <a:t>1</a:t>
            </a:r>
          </a:p>
        </p:txBody>
      </p:sp>
      <p:sp>
        <p:nvSpPr>
          <p:cNvPr id="31" name="Line 15">
            <a:extLst>
              <a:ext uri="{FF2B5EF4-FFF2-40B4-BE49-F238E27FC236}">
                <a16:creationId xmlns:a16="http://schemas.microsoft.com/office/drawing/2014/main" id="{F22ECA55-B90A-DB4D-AF11-BDF2B441BBD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631950" y="5012047"/>
            <a:ext cx="1295400" cy="700797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2" name="Text Box 22">
            <a:extLst>
              <a:ext uri="{FF2B5EF4-FFF2-40B4-BE49-F238E27FC236}">
                <a16:creationId xmlns:a16="http://schemas.microsoft.com/office/drawing/2014/main" id="{A90B119A-B086-454C-A050-58F3D2303C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543138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33" name="Line 15">
            <a:extLst>
              <a:ext uri="{FF2B5EF4-FFF2-40B4-BE49-F238E27FC236}">
                <a16:creationId xmlns:a16="http://schemas.microsoft.com/office/drawing/2014/main" id="{E826A7C0-4FE7-914F-9FFB-A667293901F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733800" y="5962774"/>
            <a:ext cx="1301750" cy="4176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4" name="Text Box 22">
            <a:extLst>
              <a:ext uri="{FF2B5EF4-FFF2-40B4-BE49-F238E27FC236}">
                <a16:creationId xmlns:a16="http://schemas.microsoft.com/office/drawing/2014/main" id="{419A5EB1-E076-6F43-A1C0-B3713E601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9250" y="6009478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35" name="Line 15">
            <a:extLst>
              <a:ext uri="{FF2B5EF4-FFF2-40B4-BE49-F238E27FC236}">
                <a16:creationId xmlns:a16="http://schemas.microsoft.com/office/drawing/2014/main" id="{E59D7E21-D169-7142-A658-1C9A585759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16325" y="2832348"/>
            <a:ext cx="1301750" cy="4176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6" name="Text Box 22">
            <a:extLst>
              <a:ext uri="{FF2B5EF4-FFF2-40B4-BE49-F238E27FC236}">
                <a16:creationId xmlns:a16="http://schemas.microsoft.com/office/drawing/2014/main" id="{7AE9B32F-B666-DC42-BA79-0698B5EC80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02125" y="2868418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37" name="Line 15">
            <a:extLst>
              <a:ext uri="{FF2B5EF4-FFF2-40B4-BE49-F238E27FC236}">
                <a16:creationId xmlns:a16="http://schemas.microsoft.com/office/drawing/2014/main" id="{894F3068-0ABD-C94D-BD11-861E5658768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448300" y="2868418"/>
            <a:ext cx="1546225" cy="1416806"/>
          </a:xfrm>
          <a:prstGeom prst="line">
            <a:avLst/>
          </a:prstGeom>
          <a:noFill/>
          <a:ln w="28575">
            <a:solidFill>
              <a:srgbClr val="00B05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8" name="Text Box 22">
            <a:extLst>
              <a:ext uri="{FF2B5EF4-FFF2-40B4-BE49-F238E27FC236}">
                <a16:creationId xmlns:a16="http://schemas.microsoft.com/office/drawing/2014/main" id="{9C183609-41FE-AF49-ADB4-89148EFD66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5500" y="3505345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rgbClr val="00B05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51036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Maximum flow: 2</a:t>
            </a:r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1125" y="2231536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5" name="Line 15">
            <a:extLst>
              <a:ext uri="{FF2B5EF4-FFF2-40B4-BE49-F238E27FC236}">
                <a16:creationId xmlns:a16="http://schemas.microsoft.com/office/drawing/2014/main" id="{30893211-17B0-A347-BC14-6FC6302548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095612"/>
            <a:ext cx="13716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6" name="Line 16">
            <a:extLst>
              <a:ext uri="{FF2B5EF4-FFF2-40B4-BE49-F238E27FC236}">
                <a16:creationId xmlns:a16="http://schemas.microsoft.com/office/drawing/2014/main" id="{97554581-4306-AC47-9791-6B7E02471CE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314700" y="3095612"/>
            <a:ext cx="1828800" cy="2590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7" name="Line 17">
            <a:extLst>
              <a:ext uri="{FF2B5EF4-FFF2-40B4-BE49-F238E27FC236}">
                <a16:creationId xmlns:a16="http://schemas.microsoft.com/office/drawing/2014/main" id="{3AB53EB4-EEAD-5B4A-8C70-60CF95B5EAE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67400" y="4798444"/>
            <a:ext cx="1371600" cy="1066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Box 22">
            <a:extLst>
              <a:ext uri="{FF2B5EF4-FFF2-40B4-BE49-F238E27FC236}">
                <a16:creationId xmlns:a16="http://schemas.microsoft.com/office/drawing/2014/main" id="{ABD2AB4E-48B8-0946-8323-71E7C591CE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383118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DAA812A2-0573-BA45-9916-2B32E15B40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4083540"/>
            <a:ext cx="5334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C539DE2D-6026-264A-96AA-7D1BD69F9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6700" y="53435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31" name="Line 15">
            <a:extLst>
              <a:ext uri="{FF2B5EF4-FFF2-40B4-BE49-F238E27FC236}">
                <a16:creationId xmlns:a16="http://schemas.microsoft.com/office/drawing/2014/main" id="{F22ECA55-B90A-DB4D-AF11-BDF2B441BBD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631950" y="5012047"/>
            <a:ext cx="1295400" cy="70079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2" name="Text Box 22">
            <a:extLst>
              <a:ext uri="{FF2B5EF4-FFF2-40B4-BE49-F238E27FC236}">
                <a16:creationId xmlns:a16="http://schemas.microsoft.com/office/drawing/2014/main" id="{A90B119A-B086-454C-A050-58F3D2303C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543138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33" name="Line 15">
            <a:extLst>
              <a:ext uri="{FF2B5EF4-FFF2-40B4-BE49-F238E27FC236}">
                <a16:creationId xmlns:a16="http://schemas.microsoft.com/office/drawing/2014/main" id="{E826A7C0-4FE7-914F-9FFB-A667293901F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733800" y="5962774"/>
            <a:ext cx="1301750" cy="41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4" name="Text Box 22">
            <a:extLst>
              <a:ext uri="{FF2B5EF4-FFF2-40B4-BE49-F238E27FC236}">
                <a16:creationId xmlns:a16="http://schemas.microsoft.com/office/drawing/2014/main" id="{419A5EB1-E076-6F43-A1C0-B3713E601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9250" y="6009478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35" name="Line 15">
            <a:extLst>
              <a:ext uri="{FF2B5EF4-FFF2-40B4-BE49-F238E27FC236}">
                <a16:creationId xmlns:a16="http://schemas.microsoft.com/office/drawing/2014/main" id="{E59D7E21-D169-7142-A658-1C9A585759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16325" y="2832348"/>
            <a:ext cx="1301750" cy="41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6" name="Text Box 22">
            <a:extLst>
              <a:ext uri="{FF2B5EF4-FFF2-40B4-BE49-F238E27FC236}">
                <a16:creationId xmlns:a16="http://schemas.microsoft.com/office/drawing/2014/main" id="{7AE9B32F-B666-DC42-BA79-0698B5EC80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02125" y="2868418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37" name="Line 15">
            <a:extLst>
              <a:ext uri="{FF2B5EF4-FFF2-40B4-BE49-F238E27FC236}">
                <a16:creationId xmlns:a16="http://schemas.microsoft.com/office/drawing/2014/main" id="{894F3068-0ABD-C94D-BD11-861E5658768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448300" y="2868418"/>
            <a:ext cx="1546225" cy="141680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8" name="Text Box 22">
            <a:extLst>
              <a:ext uri="{FF2B5EF4-FFF2-40B4-BE49-F238E27FC236}">
                <a16:creationId xmlns:a16="http://schemas.microsoft.com/office/drawing/2014/main" id="{9C183609-41FE-AF49-ADB4-89148EFD66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5500" y="3505345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254670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Residual network gives us a way to circle flow back</a:t>
            </a:r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6AA39D28-26AD-494F-B470-7EADC1039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BAB3004B-AD43-F744-A1FC-EF22DB81A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8A43A2CA-96F8-BD43-9058-3FB254C7E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2F6E1619-86AC-FD4C-9B19-E5D2E1C1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63925A98-6DD5-E345-9C6E-ABF520EF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BBA7AEB7-1CBF-AE4E-9405-531852C10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E2ABA313-5DFE-554F-A67D-488EEF390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E69CD19A-9902-A44A-AB74-AEB4C6AE7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C5D770DA-2C33-2542-A1DC-699758F75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9811E232-94F4-A043-9A59-A3C115233BDC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00FF0640-5B24-1440-A9AD-5DA8BD7E2B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B6EAC2E-0A82-BB47-A06A-B19C056C8B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AA8A9A91-BD61-1346-A15E-E322BF9E9D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893B9906-333E-C847-8032-45C2A4A6F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FEBDFB6E-C988-974B-9E93-051B2C732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0AF3AE5A-A0AC-AF45-A58A-14E06B9C5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5DDD4B88-1639-3543-9495-5FAC7C88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4BA11F78-56DC-4247-B3DD-F19A4941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1125" y="2231536"/>
            <a:ext cx="762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817B760A-FA05-8343-8BDC-EA3C87F69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A9869D69-CC57-0A4C-88A1-AD696828D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5" name="Line 15">
            <a:extLst>
              <a:ext uri="{FF2B5EF4-FFF2-40B4-BE49-F238E27FC236}">
                <a16:creationId xmlns:a16="http://schemas.microsoft.com/office/drawing/2014/main" id="{30893211-17B0-A347-BC14-6FC6302548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095612"/>
            <a:ext cx="137160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6" name="Line 16">
            <a:extLst>
              <a:ext uri="{FF2B5EF4-FFF2-40B4-BE49-F238E27FC236}">
                <a16:creationId xmlns:a16="http://schemas.microsoft.com/office/drawing/2014/main" id="{97554581-4306-AC47-9791-6B7E02471CE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314700" y="3095612"/>
            <a:ext cx="1828800" cy="2590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7" name="Line 17">
            <a:extLst>
              <a:ext uri="{FF2B5EF4-FFF2-40B4-BE49-F238E27FC236}">
                <a16:creationId xmlns:a16="http://schemas.microsoft.com/office/drawing/2014/main" id="{3AB53EB4-EEAD-5B4A-8C70-60CF95B5EAE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67400" y="4798444"/>
            <a:ext cx="1371600" cy="1066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8" name="Text Box 22">
            <a:extLst>
              <a:ext uri="{FF2B5EF4-FFF2-40B4-BE49-F238E27FC236}">
                <a16:creationId xmlns:a16="http://schemas.microsoft.com/office/drawing/2014/main" id="{ABD2AB4E-48B8-0946-8323-71E7C591CE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383118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9" name="Text Box 22">
            <a:extLst>
              <a:ext uri="{FF2B5EF4-FFF2-40B4-BE49-F238E27FC236}">
                <a16:creationId xmlns:a16="http://schemas.microsoft.com/office/drawing/2014/main" id="{DAA812A2-0573-BA45-9916-2B32E15B40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4083540"/>
            <a:ext cx="5334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30" name="Text Box 22">
            <a:extLst>
              <a:ext uri="{FF2B5EF4-FFF2-40B4-BE49-F238E27FC236}">
                <a16:creationId xmlns:a16="http://schemas.microsoft.com/office/drawing/2014/main" id="{C539DE2D-6026-264A-96AA-7D1BD69F9A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6700" y="5343512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31" name="Line 15">
            <a:extLst>
              <a:ext uri="{FF2B5EF4-FFF2-40B4-BE49-F238E27FC236}">
                <a16:creationId xmlns:a16="http://schemas.microsoft.com/office/drawing/2014/main" id="{F22ECA55-B90A-DB4D-AF11-BDF2B441BBD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631950" y="5012047"/>
            <a:ext cx="1295400" cy="70079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2" name="Text Box 22">
            <a:extLst>
              <a:ext uri="{FF2B5EF4-FFF2-40B4-BE49-F238E27FC236}">
                <a16:creationId xmlns:a16="http://schemas.microsoft.com/office/drawing/2014/main" id="{A90B119A-B086-454C-A050-58F3D2303C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0900" y="5431380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33" name="Line 15">
            <a:extLst>
              <a:ext uri="{FF2B5EF4-FFF2-40B4-BE49-F238E27FC236}">
                <a16:creationId xmlns:a16="http://schemas.microsoft.com/office/drawing/2014/main" id="{E826A7C0-4FE7-914F-9FFB-A667293901F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733800" y="5962774"/>
            <a:ext cx="1301750" cy="41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4" name="Text Box 22">
            <a:extLst>
              <a:ext uri="{FF2B5EF4-FFF2-40B4-BE49-F238E27FC236}">
                <a16:creationId xmlns:a16="http://schemas.microsoft.com/office/drawing/2014/main" id="{419A5EB1-E076-6F43-A1C0-B3713E601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9250" y="6009478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35" name="Line 15">
            <a:extLst>
              <a:ext uri="{FF2B5EF4-FFF2-40B4-BE49-F238E27FC236}">
                <a16:creationId xmlns:a16="http://schemas.microsoft.com/office/drawing/2014/main" id="{E59D7E21-D169-7142-A658-1C9A585759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16325" y="2832348"/>
            <a:ext cx="1301750" cy="417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6" name="Text Box 22">
            <a:extLst>
              <a:ext uri="{FF2B5EF4-FFF2-40B4-BE49-F238E27FC236}">
                <a16:creationId xmlns:a16="http://schemas.microsoft.com/office/drawing/2014/main" id="{7AE9B32F-B666-DC42-BA79-0698B5EC80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02125" y="2868418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37" name="Line 15">
            <a:extLst>
              <a:ext uri="{FF2B5EF4-FFF2-40B4-BE49-F238E27FC236}">
                <a16:creationId xmlns:a16="http://schemas.microsoft.com/office/drawing/2014/main" id="{894F3068-0ABD-C94D-BD11-861E5658768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448300" y="2868418"/>
            <a:ext cx="1546225" cy="141680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8" name="Text Box 22">
            <a:extLst>
              <a:ext uri="{FF2B5EF4-FFF2-40B4-BE49-F238E27FC236}">
                <a16:creationId xmlns:a16="http://schemas.microsoft.com/office/drawing/2014/main" id="{9C183609-41FE-AF49-ADB4-89148EFD66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5500" y="3505345"/>
            <a:ext cx="533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36DBCC-E4A4-F445-A713-0397EE422DE7}"/>
              </a:ext>
            </a:extLst>
          </p:cNvPr>
          <p:cNvSpPr txBox="1"/>
          <p:nvPr/>
        </p:nvSpPr>
        <p:spPr>
          <a:xfrm>
            <a:off x="263050" y="2719047"/>
            <a:ext cx="2386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The original flow graph</a:t>
            </a:r>
          </a:p>
        </p:txBody>
      </p:sp>
    </p:spTree>
    <p:extLst>
      <p:ext uri="{BB962C8B-B14F-4D97-AF65-F5344CB8AC3E}">
        <p14:creationId xmlns:p14="http://schemas.microsoft.com/office/powerpoint/2010/main" val="1404838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B7C7EA-CF93-3548-B999-08D7CAA39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939248-EAA6-D940-947D-0AD715FC3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8F80EB-DB78-5648-9B24-708205905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zh-TW" dirty="0"/>
              <a:t>Network flow problem</a:t>
            </a:r>
          </a:p>
          <a:p>
            <a:pPr lvl="1" algn="just"/>
            <a:r>
              <a:rPr lang="en-US" altLang="zh-CN" dirty="0"/>
              <a:t>A </a:t>
            </a:r>
            <a:r>
              <a:rPr lang="en-US" altLang="zh-CN" dirty="0">
                <a:solidFill>
                  <a:schemeClr val="accent2"/>
                </a:solidFill>
              </a:rPr>
              <a:t>flow network</a:t>
            </a:r>
            <a:r>
              <a:rPr lang="en-US" altLang="zh-CN" dirty="0"/>
              <a:t> G=(V,E): a directed graph, where each edge (</a:t>
            </a:r>
            <a:r>
              <a:rPr lang="en-US" altLang="zh-CN" dirty="0" err="1"/>
              <a:t>u,v</a:t>
            </a:r>
            <a:r>
              <a:rPr lang="en-US" altLang="zh-CN" dirty="0"/>
              <a:t>)</a:t>
            </a:r>
            <a:r>
              <a:rPr lang="en-US" altLang="zh-CN" dirty="0">
                <a:sym typeface="Symbol" pitchFamily="18" charset="2"/>
              </a:rPr>
              <a:t>E has a nonnegative </a:t>
            </a:r>
            <a:r>
              <a:rPr lang="en-US" altLang="zh-CN" dirty="0">
                <a:solidFill>
                  <a:schemeClr val="accent2"/>
                </a:solidFill>
                <a:sym typeface="Symbol" pitchFamily="18" charset="2"/>
              </a:rPr>
              <a:t>capacity</a:t>
            </a:r>
            <a:r>
              <a:rPr lang="en-US" altLang="zh-CN" dirty="0">
                <a:sym typeface="Symbol" pitchFamily="18" charset="2"/>
              </a:rPr>
              <a:t> c(</a:t>
            </a:r>
            <a:r>
              <a:rPr lang="en-US" altLang="zh-CN" dirty="0" err="1">
                <a:sym typeface="Symbol" pitchFamily="18" charset="2"/>
              </a:rPr>
              <a:t>u,v</a:t>
            </a:r>
            <a:r>
              <a:rPr lang="en-US" altLang="zh-CN" dirty="0">
                <a:sym typeface="Symbol" pitchFamily="18" charset="2"/>
              </a:rPr>
              <a:t>)&gt;=0.</a:t>
            </a:r>
          </a:p>
          <a:p>
            <a:pPr lvl="1" algn="just"/>
            <a:r>
              <a:rPr lang="en-US" altLang="zh-CN" dirty="0">
                <a:sym typeface="Symbol" pitchFamily="18" charset="2"/>
              </a:rPr>
              <a:t>If (</a:t>
            </a:r>
            <a:r>
              <a:rPr lang="en-US" altLang="zh-CN" dirty="0" err="1">
                <a:sym typeface="Symbol" pitchFamily="18" charset="2"/>
              </a:rPr>
              <a:t>u,v</a:t>
            </a:r>
            <a:r>
              <a:rPr lang="en-US" altLang="zh-CN" dirty="0">
                <a:sym typeface="Symbol" pitchFamily="18" charset="2"/>
              </a:rPr>
              <a:t>)E, we can assume that c(</a:t>
            </a:r>
            <a:r>
              <a:rPr lang="en-US" altLang="zh-CN" dirty="0" err="1">
                <a:sym typeface="Symbol" pitchFamily="18" charset="2"/>
              </a:rPr>
              <a:t>u,v</a:t>
            </a:r>
            <a:r>
              <a:rPr lang="en-US" altLang="zh-CN" dirty="0">
                <a:sym typeface="Symbol" pitchFamily="18" charset="2"/>
              </a:rPr>
              <a:t>)=0.</a:t>
            </a:r>
          </a:p>
          <a:p>
            <a:pPr lvl="1" algn="just"/>
            <a:r>
              <a:rPr lang="en-US" altLang="zh-CN" dirty="0">
                <a:sym typeface="Symbol" pitchFamily="18" charset="2"/>
              </a:rPr>
              <a:t>two distinct vertices :</a:t>
            </a:r>
            <a:r>
              <a:rPr lang="en-US" altLang="zh-CN" b="1" dirty="0">
                <a:sym typeface="Symbol" pitchFamily="18" charset="2"/>
              </a:rPr>
              <a:t>a </a:t>
            </a:r>
            <a:r>
              <a:rPr lang="en-US" altLang="zh-CN" b="1" dirty="0">
                <a:solidFill>
                  <a:schemeClr val="accent2"/>
                </a:solidFill>
                <a:sym typeface="Symbol" pitchFamily="18" charset="2"/>
              </a:rPr>
              <a:t>source</a:t>
            </a:r>
            <a:r>
              <a:rPr lang="en-US" altLang="zh-CN" b="1" dirty="0">
                <a:sym typeface="Symbol" pitchFamily="18" charset="2"/>
              </a:rPr>
              <a:t> </a:t>
            </a:r>
            <a:r>
              <a:rPr lang="en-US" altLang="zh-CN" b="1" i="1" dirty="0">
                <a:sym typeface="Symbol" pitchFamily="18" charset="2"/>
              </a:rPr>
              <a:t>s</a:t>
            </a:r>
            <a:r>
              <a:rPr lang="en-US" altLang="zh-CN" b="1" dirty="0">
                <a:sym typeface="Symbol" pitchFamily="18" charset="2"/>
              </a:rPr>
              <a:t> and a </a:t>
            </a:r>
            <a:r>
              <a:rPr lang="en-US" altLang="zh-CN" b="1" dirty="0">
                <a:solidFill>
                  <a:schemeClr val="accent2"/>
                </a:solidFill>
                <a:sym typeface="Symbol" pitchFamily="18" charset="2"/>
              </a:rPr>
              <a:t>sink</a:t>
            </a:r>
            <a:r>
              <a:rPr lang="en-US" altLang="zh-CN" b="1" dirty="0">
                <a:sym typeface="Symbol" pitchFamily="18" charset="2"/>
              </a:rPr>
              <a:t> </a:t>
            </a:r>
            <a:r>
              <a:rPr lang="en-US" altLang="zh-CN" b="1" i="1" dirty="0">
                <a:sym typeface="Symbol" pitchFamily="18" charset="2"/>
              </a:rPr>
              <a:t>t</a:t>
            </a:r>
            <a:r>
              <a:rPr lang="en-US" altLang="zh-CN" b="1" dirty="0">
                <a:sym typeface="Symbol" pitchFamily="18" charset="2"/>
              </a:rPr>
              <a:t>.</a:t>
            </a:r>
            <a:endParaRPr lang="en-US" altLang="zh-CN" b="1" dirty="0"/>
          </a:p>
          <a:p>
            <a:pPr lvl="1" algn="just"/>
            <a:endParaRPr lang="en-US" altLang="zh-TW" b="1" dirty="0">
              <a:solidFill>
                <a:srgbClr val="FF0000"/>
              </a:solidFill>
            </a:endParaRPr>
          </a:p>
          <a:p>
            <a:pPr lvl="1" algn="just"/>
            <a:endParaRPr lang="en-US" altLang="zh-TW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/>
          </a:p>
        </p:txBody>
      </p:sp>
      <p:grpSp>
        <p:nvGrpSpPr>
          <p:cNvPr id="5" name="Group 37">
            <a:extLst>
              <a:ext uri="{FF2B5EF4-FFF2-40B4-BE49-F238E27FC236}">
                <a16:creationId xmlns:a16="http://schemas.microsoft.com/office/drawing/2014/main" id="{219BEAC0-A4D8-2646-A286-46FC266878B9}"/>
              </a:ext>
            </a:extLst>
          </p:cNvPr>
          <p:cNvGrpSpPr>
            <a:grpSpLocks/>
          </p:cNvGrpSpPr>
          <p:nvPr/>
        </p:nvGrpSpPr>
        <p:grpSpPr bwMode="auto">
          <a:xfrm>
            <a:off x="1714480" y="3571876"/>
            <a:ext cx="4953000" cy="2743200"/>
            <a:chOff x="1008" y="2426"/>
            <a:chExt cx="3120" cy="1728"/>
          </a:xfrm>
        </p:grpSpPr>
        <p:grpSp>
          <p:nvGrpSpPr>
            <p:cNvPr id="6" name="Group 36">
              <a:extLst>
                <a:ext uri="{FF2B5EF4-FFF2-40B4-BE49-F238E27FC236}">
                  <a16:creationId xmlns:a16="http://schemas.microsoft.com/office/drawing/2014/main" id="{27A4F9FA-610F-8646-84B4-1042E1CD4E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08" y="2544"/>
              <a:ext cx="3120" cy="1484"/>
              <a:chOff x="1008" y="2544"/>
              <a:chExt cx="3120" cy="1484"/>
            </a:xfrm>
          </p:grpSpPr>
          <p:sp>
            <p:nvSpPr>
              <p:cNvPr id="17" name="Oval 8">
                <a:extLst>
                  <a:ext uri="{FF2B5EF4-FFF2-40B4-BE49-F238E27FC236}">
                    <a16:creationId xmlns:a16="http://schemas.microsoft.com/office/drawing/2014/main" id="{FA05F23F-3E2D-5444-99CF-4033F5F29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3098"/>
                <a:ext cx="374" cy="332"/>
              </a:xfrm>
              <a:prstGeom prst="ellipse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s</a:t>
                </a:r>
              </a:p>
            </p:txBody>
          </p:sp>
          <p:sp>
            <p:nvSpPr>
              <p:cNvPr id="18" name="Oval 9">
                <a:extLst>
                  <a:ext uri="{FF2B5EF4-FFF2-40B4-BE49-F238E27FC236}">
                    <a16:creationId xmlns:a16="http://schemas.microsoft.com/office/drawing/2014/main" id="{89867220-6A6E-7B40-B113-878FF1CD02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9" y="3652"/>
                <a:ext cx="375" cy="332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9" name="Oval 10">
                <a:extLst>
                  <a:ext uri="{FF2B5EF4-FFF2-40B4-BE49-F238E27FC236}">
                    <a16:creationId xmlns:a16="http://schemas.microsoft.com/office/drawing/2014/main" id="{62F165AA-8B87-B94B-BB77-AEF226DEB4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3696"/>
                <a:ext cx="374" cy="332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0" name="Oval 11">
                <a:extLst>
                  <a:ext uri="{FF2B5EF4-FFF2-40B4-BE49-F238E27FC236}">
                    <a16:creationId xmlns:a16="http://schemas.microsoft.com/office/drawing/2014/main" id="{CCAA516F-8F9B-5549-8B9E-558565D2F8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4" y="3098"/>
                <a:ext cx="374" cy="332"/>
              </a:xfrm>
              <a:prstGeom prst="ellipse">
                <a:avLst/>
              </a:prstGeom>
              <a:solidFill>
                <a:srgbClr val="99CC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t</a:t>
                </a:r>
              </a:p>
            </p:txBody>
          </p:sp>
          <p:sp>
            <p:nvSpPr>
              <p:cNvPr id="21" name="Oval 12">
                <a:extLst>
                  <a:ext uri="{FF2B5EF4-FFF2-40B4-BE49-F238E27FC236}">
                    <a16:creationId xmlns:a16="http://schemas.microsoft.com/office/drawing/2014/main" id="{4A1C61EA-DFFC-9C45-B465-5AF9737D45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2544"/>
                <a:ext cx="374" cy="332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2" name="Oval 13">
                <a:extLst>
                  <a:ext uri="{FF2B5EF4-FFF2-40B4-BE49-F238E27FC236}">
                    <a16:creationId xmlns:a16="http://schemas.microsoft.com/office/drawing/2014/main" id="{88DC8FFD-8B34-5D45-8595-7AE73A910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9" y="2544"/>
                <a:ext cx="375" cy="332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3" name="Line 14">
                <a:extLst>
                  <a:ext uri="{FF2B5EF4-FFF2-40B4-BE49-F238E27FC236}">
                    <a16:creationId xmlns:a16="http://schemas.microsoft.com/office/drawing/2014/main" id="{503C5769-83F8-C14D-BB56-3012CAC8E5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2" y="2876"/>
                <a:ext cx="500" cy="33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4" name="Line 15">
                <a:extLst>
                  <a:ext uri="{FF2B5EF4-FFF2-40B4-BE49-F238E27FC236}">
                    <a16:creationId xmlns:a16="http://schemas.microsoft.com/office/drawing/2014/main" id="{73861CB7-7093-C048-B753-F5510247A9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20" y="3430"/>
                <a:ext cx="499" cy="3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5" name="Line 16">
                <a:extLst>
                  <a:ext uri="{FF2B5EF4-FFF2-40B4-BE49-F238E27FC236}">
                    <a16:creationId xmlns:a16="http://schemas.microsoft.com/office/drawing/2014/main" id="{5540F07F-5A31-2F4E-9B01-534CCC030A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82" y="2876"/>
                <a:ext cx="0" cy="7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6" name="Line 17">
                <a:extLst>
                  <a:ext uri="{FF2B5EF4-FFF2-40B4-BE49-F238E27FC236}">
                    <a16:creationId xmlns:a16="http://schemas.microsoft.com/office/drawing/2014/main" id="{AFC1F4AF-67D8-F545-BC8F-3123C469F6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1" y="2876"/>
                <a:ext cx="0" cy="77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7" name="Line 18">
                <a:extLst>
                  <a:ext uri="{FF2B5EF4-FFF2-40B4-BE49-F238E27FC236}">
                    <a16:creationId xmlns:a16="http://schemas.microsoft.com/office/drawing/2014/main" id="{20653F87-3E0E-5B42-9AFA-41C6222CF2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94" y="2710"/>
                <a:ext cx="6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8" name="Line 19">
                <a:extLst>
                  <a:ext uri="{FF2B5EF4-FFF2-40B4-BE49-F238E27FC236}">
                    <a16:creationId xmlns:a16="http://schemas.microsoft.com/office/drawing/2014/main" id="{3130A8E6-8E3B-DF4C-A670-7E69B55196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94" y="3873"/>
                <a:ext cx="62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9" name="Line 20">
                <a:extLst>
                  <a:ext uri="{FF2B5EF4-FFF2-40B4-BE49-F238E27FC236}">
                    <a16:creationId xmlns:a16="http://schemas.microsoft.com/office/drawing/2014/main" id="{A88FC0CF-6AF0-7F44-9514-C1B094B578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54" y="2821"/>
                <a:ext cx="500" cy="3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0" name="Line 21">
                <a:extLst>
                  <a:ext uri="{FF2B5EF4-FFF2-40B4-BE49-F238E27FC236}">
                    <a16:creationId xmlns:a16="http://schemas.microsoft.com/office/drawing/2014/main" id="{9818DFD7-344D-CC4E-A27B-393615BC13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254" y="3430"/>
                <a:ext cx="500" cy="3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1" name="Line 22">
                <a:extLst>
                  <a:ext uri="{FF2B5EF4-FFF2-40B4-BE49-F238E27FC236}">
                    <a16:creationId xmlns:a16="http://schemas.microsoft.com/office/drawing/2014/main" id="{87C887FD-41BD-8347-A7AF-65CC0D14FD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67" y="2880"/>
                <a:ext cx="5" cy="77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2" name="Line 23">
                <a:extLst>
                  <a:ext uri="{FF2B5EF4-FFF2-40B4-BE49-F238E27FC236}">
                    <a16:creationId xmlns:a16="http://schemas.microsoft.com/office/drawing/2014/main" id="{99D6A70F-DE42-BE4B-8559-8CEBA6144B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194" y="2821"/>
                <a:ext cx="686" cy="83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sp>
          <p:nvSpPr>
            <p:cNvPr id="7" name="Text Box 24">
              <a:extLst>
                <a:ext uri="{FF2B5EF4-FFF2-40B4-BE49-F238E27FC236}">
                  <a16:creationId xmlns:a16="http://schemas.microsoft.com/office/drawing/2014/main" id="{E67C077F-C9EE-D049-8F09-DD10321246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2784"/>
              <a:ext cx="30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16</a:t>
              </a:r>
            </a:p>
          </p:txBody>
        </p:sp>
        <p:sp>
          <p:nvSpPr>
            <p:cNvPr id="8" name="Text Box 25">
              <a:extLst>
                <a:ext uri="{FF2B5EF4-FFF2-40B4-BE49-F238E27FC236}">
                  <a16:creationId xmlns:a16="http://schemas.microsoft.com/office/drawing/2014/main" id="{6CD96B08-DCFC-E947-99D2-B46D081724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90" y="2426"/>
              <a:ext cx="30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12</a:t>
              </a:r>
            </a:p>
          </p:txBody>
        </p:sp>
        <p:sp>
          <p:nvSpPr>
            <p:cNvPr id="9" name="Text Box 26">
              <a:extLst>
                <a:ext uri="{FF2B5EF4-FFF2-40B4-BE49-F238E27FC236}">
                  <a16:creationId xmlns:a16="http://schemas.microsoft.com/office/drawing/2014/main" id="{0862D531-5F6C-BE49-95AB-FC821923BA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4" y="2714"/>
              <a:ext cx="30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20</a:t>
              </a:r>
            </a:p>
          </p:txBody>
        </p:sp>
        <p:sp>
          <p:nvSpPr>
            <p:cNvPr id="10" name="Text Box 27">
              <a:extLst>
                <a:ext uri="{FF2B5EF4-FFF2-40B4-BE49-F238E27FC236}">
                  <a16:creationId xmlns:a16="http://schemas.microsoft.com/office/drawing/2014/main" id="{5CB85B72-3840-AC49-915B-842DA2424E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4" y="3168"/>
              <a:ext cx="30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10</a:t>
              </a:r>
            </a:p>
          </p:txBody>
        </p:sp>
        <p:sp>
          <p:nvSpPr>
            <p:cNvPr id="11" name="Text Box 28">
              <a:extLst>
                <a:ext uri="{FF2B5EF4-FFF2-40B4-BE49-F238E27FC236}">
                  <a16:creationId xmlns:a16="http://schemas.microsoft.com/office/drawing/2014/main" id="{7BDE83DB-2925-474D-B438-DC53E465FA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2" y="3194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4</a:t>
              </a:r>
            </a:p>
          </p:txBody>
        </p:sp>
        <p:sp>
          <p:nvSpPr>
            <p:cNvPr id="12" name="Text Box 29">
              <a:extLst>
                <a:ext uri="{FF2B5EF4-FFF2-40B4-BE49-F238E27FC236}">
                  <a16:creationId xmlns:a16="http://schemas.microsoft.com/office/drawing/2014/main" id="{E1A43584-07D0-AE43-B7A1-F42FE24A1C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4" y="314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9</a:t>
              </a:r>
            </a:p>
          </p:txBody>
        </p:sp>
        <p:sp>
          <p:nvSpPr>
            <p:cNvPr id="13" name="Text Box 30">
              <a:extLst>
                <a:ext uri="{FF2B5EF4-FFF2-40B4-BE49-F238E27FC236}">
                  <a16:creationId xmlns:a16="http://schemas.microsoft.com/office/drawing/2014/main" id="{741DCE92-E7EC-9B47-A50B-89CF72C2DA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72" y="3120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7</a:t>
              </a:r>
            </a:p>
          </p:txBody>
        </p:sp>
        <p:sp>
          <p:nvSpPr>
            <p:cNvPr id="14" name="Text Box 31">
              <a:extLst>
                <a:ext uri="{FF2B5EF4-FFF2-40B4-BE49-F238E27FC236}">
                  <a16:creationId xmlns:a16="http://schemas.microsoft.com/office/drawing/2014/main" id="{AB9BB581-E19A-2248-A5D2-4EA93AC9C3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42" y="3530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4</a:t>
              </a:r>
            </a:p>
          </p:txBody>
        </p:sp>
        <p:sp>
          <p:nvSpPr>
            <p:cNvPr id="15" name="Text Box 32">
              <a:extLst>
                <a:ext uri="{FF2B5EF4-FFF2-40B4-BE49-F238E27FC236}">
                  <a16:creationId xmlns:a16="http://schemas.microsoft.com/office/drawing/2014/main" id="{B81EABFF-750C-174E-86BB-949F6FEA7D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" y="3600"/>
              <a:ext cx="30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13</a:t>
              </a:r>
            </a:p>
          </p:txBody>
        </p:sp>
        <p:sp>
          <p:nvSpPr>
            <p:cNvPr id="16" name="Text Box 33">
              <a:extLst>
                <a:ext uri="{FF2B5EF4-FFF2-40B4-BE49-F238E27FC236}">
                  <a16:creationId xmlns:a16="http://schemas.microsoft.com/office/drawing/2014/main" id="{86AFE4B9-F0FA-B94C-ACB5-6057A0E450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8" y="3866"/>
              <a:ext cx="30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i="0"/>
                <a:t>14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37986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276DED-1A93-594E-A4E9-7BBD6A57D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5F1D11-5B71-BE48-B3BC-531E2F847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Slightly Complicated Example</a:t>
            </a:r>
          </a:p>
        </p:txBody>
      </p:sp>
      <p:sp>
        <p:nvSpPr>
          <p:cNvPr id="5" name="Oval 39">
            <a:extLst>
              <a:ext uri="{FF2B5EF4-FFF2-40B4-BE49-F238E27FC236}">
                <a16:creationId xmlns:a16="http://schemas.microsoft.com/office/drawing/2014/main" id="{E36FCFD0-F62B-1B48-88CD-2C09F1C10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1712" y="2786063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s</a:t>
            </a:r>
          </a:p>
        </p:txBody>
      </p:sp>
      <p:sp>
        <p:nvSpPr>
          <p:cNvPr id="6" name="Line 50">
            <a:extLst>
              <a:ext uri="{FF2B5EF4-FFF2-40B4-BE49-F238E27FC236}">
                <a16:creationId xmlns:a16="http://schemas.microsoft.com/office/drawing/2014/main" id="{03CB971C-0CE9-A14A-9FFE-01BFEBB2FD6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10175" y="3255963"/>
            <a:ext cx="839787" cy="561975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Text Box 60">
            <a:extLst>
              <a:ext uri="{FF2B5EF4-FFF2-40B4-BE49-F238E27FC236}">
                <a16:creationId xmlns:a16="http://schemas.microsoft.com/office/drawing/2014/main" id="{846E310C-D68D-2142-B711-4B1AACE325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2112" y="2286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20</a:t>
            </a:r>
          </a:p>
        </p:txBody>
      </p:sp>
      <p:sp>
        <p:nvSpPr>
          <p:cNvPr id="8" name="Text Box 62">
            <a:extLst>
              <a:ext uri="{FF2B5EF4-FFF2-40B4-BE49-F238E27FC236}">
                <a16:creationId xmlns:a16="http://schemas.microsoft.com/office/drawing/2014/main" id="{32FCE79E-9F72-6041-929C-0BDF165441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6025" y="28368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7</a:t>
            </a:r>
          </a:p>
        </p:txBody>
      </p:sp>
      <p:sp>
        <p:nvSpPr>
          <p:cNvPr id="9" name="Text Box 37">
            <a:extLst>
              <a:ext uri="{FF2B5EF4-FFF2-40B4-BE49-F238E27FC236}">
                <a16:creationId xmlns:a16="http://schemas.microsoft.com/office/drawing/2014/main" id="{300B802A-C3AE-E14F-9943-85ABE0311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4990" y="3019425"/>
            <a:ext cx="584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 dirty="0"/>
              <a:t>9</a:t>
            </a:r>
          </a:p>
        </p:txBody>
      </p:sp>
      <p:sp>
        <p:nvSpPr>
          <p:cNvPr id="10" name="Oval 40">
            <a:extLst>
              <a:ext uri="{FF2B5EF4-FFF2-40B4-BE49-F238E27FC236}">
                <a16:creationId xmlns:a16="http://schemas.microsoft.com/office/drawing/2014/main" id="{B1065C0E-8D24-294A-9A3D-9FE2232E5D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0600" y="3630613"/>
            <a:ext cx="420688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2</a:t>
            </a:r>
            <a:endParaRPr lang="en-US" altLang="zh-CN" i="0"/>
          </a:p>
        </p:txBody>
      </p:sp>
      <p:sp>
        <p:nvSpPr>
          <p:cNvPr id="11" name="Oval 41">
            <a:extLst>
              <a:ext uri="{FF2B5EF4-FFF2-40B4-BE49-F238E27FC236}">
                <a16:creationId xmlns:a16="http://schemas.microsoft.com/office/drawing/2014/main" id="{2C9BB17A-0609-5549-BB2C-4C53495352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1075" y="3630613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4</a:t>
            </a:r>
            <a:endParaRPr lang="en-US" altLang="zh-CN" i="0"/>
          </a:p>
        </p:txBody>
      </p:sp>
      <p:sp>
        <p:nvSpPr>
          <p:cNvPr id="12" name="Oval 42">
            <a:extLst>
              <a:ext uri="{FF2B5EF4-FFF2-40B4-BE49-F238E27FC236}">
                <a16:creationId xmlns:a16="http://schemas.microsoft.com/office/drawing/2014/main" id="{B5D8D5C0-0860-FE47-9551-9F57D80CF8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12" y="2879725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t</a:t>
            </a:r>
          </a:p>
        </p:txBody>
      </p:sp>
      <p:sp>
        <p:nvSpPr>
          <p:cNvPr id="13" name="Oval 43">
            <a:extLst>
              <a:ext uri="{FF2B5EF4-FFF2-40B4-BE49-F238E27FC236}">
                <a16:creationId xmlns:a16="http://schemas.microsoft.com/office/drawing/2014/main" id="{0157A4AA-D09E-B640-954B-7884DDE9A6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1075" y="2128838"/>
            <a:ext cx="419100" cy="46831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3</a:t>
            </a:r>
            <a:endParaRPr lang="en-US" altLang="zh-CN" i="0"/>
          </a:p>
        </p:txBody>
      </p:sp>
      <p:sp>
        <p:nvSpPr>
          <p:cNvPr id="14" name="Oval 44">
            <a:extLst>
              <a:ext uri="{FF2B5EF4-FFF2-40B4-BE49-F238E27FC236}">
                <a16:creationId xmlns:a16="http://schemas.microsoft.com/office/drawing/2014/main" id="{15C4CFE8-D694-B748-8A33-070D8FAF4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0600" y="2128838"/>
            <a:ext cx="420688" cy="46831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1</a:t>
            </a:r>
            <a:endParaRPr lang="en-US" altLang="zh-CN" i="0"/>
          </a:p>
        </p:txBody>
      </p:sp>
      <p:sp>
        <p:nvSpPr>
          <p:cNvPr id="15" name="Line 45">
            <a:extLst>
              <a:ext uri="{FF2B5EF4-FFF2-40B4-BE49-F238E27FC236}">
                <a16:creationId xmlns:a16="http://schemas.microsoft.com/office/drawing/2014/main" id="{06C88D57-6BC4-C34A-A408-1AD5B0E5C12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90812" y="2503488"/>
            <a:ext cx="839788" cy="469900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6" name="Line 46">
            <a:extLst>
              <a:ext uri="{FF2B5EF4-FFF2-40B4-BE49-F238E27FC236}">
                <a16:creationId xmlns:a16="http://schemas.microsoft.com/office/drawing/2014/main" id="{C0F0B75F-05E8-E444-926E-D8200C23D2A7}"/>
              </a:ext>
            </a:extLst>
          </p:cNvPr>
          <p:cNvSpPr>
            <a:spLocks noChangeShapeType="1"/>
          </p:cNvSpPr>
          <p:nvPr/>
        </p:nvSpPr>
        <p:spPr bwMode="auto">
          <a:xfrm>
            <a:off x="3851287" y="2409825"/>
            <a:ext cx="839788" cy="0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7" name="Line 47">
            <a:extLst>
              <a:ext uri="{FF2B5EF4-FFF2-40B4-BE49-F238E27FC236}">
                <a16:creationId xmlns:a16="http://schemas.microsoft.com/office/drawing/2014/main" id="{601EEFA7-2C93-2344-8ED7-3715C2017DF6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7625" y="2503488"/>
            <a:ext cx="922338" cy="469900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8" name="Line 48">
            <a:extLst>
              <a:ext uri="{FF2B5EF4-FFF2-40B4-BE49-F238E27FC236}">
                <a16:creationId xmlns:a16="http://schemas.microsoft.com/office/drawing/2014/main" id="{37402D54-8169-5C46-8FBE-C9D8EE526AA8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8262" y="3255963"/>
            <a:ext cx="922338" cy="468313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9" name="Line 49">
            <a:extLst>
              <a:ext uri="{FF2B5EF4-FFF2-40B4-BE49-F238E27FC236}">
                <a16:creationId xmlns:a16="http://schemas.microsoft.com/office/drawing/2014/main" id="{88295D6A-B1AD-654C-A365-77DF521E6F6F}"/>
              </a:ext>
            </a:extLst>
          </p:cNvPr>
          <p:cNvSpPr>
            <a:spLocks noChangeShapeType="1"/>
          </p:cNvSpPr>
          <p:nvPr/>
        </p:nvSpPr>
        <p:spPr bwMode="auto">
          <a:xfrm>
            <a:off x="3851287" y="3817938"/>
            <a:ext cx="839788" cy="0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" name="Line 51">
            <a:extLst>
              <a:ext uri="{FF2B5EF4-FFF2-40B4-BE49-F238E27FC236}">
                <a16:creationId xmlns:a16="http://schemas.microsoft.com/office/drawing/2014/main" id="{171239B7-A079-634F-8B83-2DA3786916F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4737" y="2597150"/>
            <a:ext cx="0" cy="1033463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1" name="Line 52">
            <a:extLst>
              <a:ext uri="{FF2B5EF4-FFF2-40B4-BE49-F238E27FC236}">
                <a16:creationId xmlns:a16="http://schemas.microsoft.com/office/drawing/2014/main" id="{7BDD9F31-E11C-5C4B-AE7A-C5B5F85A63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67150" y="2597150"/>
            <a:ext cx="0" cy="1033463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2" name="Line 53">
            <a:extLst>
              <a:ext uri="{FF2B5EF4-FFF2-40B4-BE49-F238E27FC236}">
                <a16:creationId xmlns:a16="http://schemas.microsoft.com/office/drawing/2014/main" id="{D14CBEE8-D02B-8548-8245-A174342E825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943487" y="2597150"/>
            <a:ext cx="0" cy="1033463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3" name="Line 54">
            <a:extLst>
              <a:ext uri="{FF2B5EF4-FFF2-40B4-BE49-F238E27FC236}">
                <a16:creationId xmlns:a16="http://schemas.microsoft.com/office/drawing/2014/main" id="{EDF37CAC-CEA9-6047-8800-7AFC2F28E66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51287" y="2597150"/>
            <a:ext cx="923925" cy="1033463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4" name="Text Box 55">
            <a:extLst>
              <a:ext uri="{FF2B5EF4-FFF2-40B4-BE49-F238E27FC236}">
                <a16:creationId xmlns:a16="http://schemas.microsoft.com/office/drawing/2014/main" id="{1E8BDAE1-91E5-7447-8FF2-5F8CA0341D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2712" y="2286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16</a:t>
            </a:r>
          </a:p>
        </p:txBody>
      </p:sp>
      <p:sp>
        <p:nvSpPr>
          <p:cNvPr id="25" name="Text Box 56">
            <a:extLst>
              <a:ext uri="{FF2B5EF4-FFF2-40B4-BE49-F238E27FC236}">
                <a16:creationId xmlns:a16="http://schemas.microsoft.com/office/drawing/2014/main" id="{DB6E6DB2-9981-5444-9339-C3F97CDAF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6512" y="3429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13</a:t>
            </a:r>
          </a:p>
        </p:txBody>
      </p:sp>
      <p:sp>
        <p:nvSpPr>
          <p:cNvPr id="26" name="Text Box 57">
            <a:extLst>
              <a:ext uri="{FF2B5EF4-FFF2-40B4-BE49-F238E27FC236}">
                <a16:creationId xmlns:a16="http://schemas.microsoft.com/office/drawing/2014/main" id="{52180EBB-7333-224B-AE92-B758FCDB01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512" y="1905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12</a:t>
            </a:r>
          </a:p>
        </p:txBody>
      </p:sp>
      <p:sp>
        <p:nvSpPr>
          <p:cNvPr id="27" name="Text Box 58">
            <a:extLst>
              <a:ext uri="{FF2B5EF4-FFF2-40B4-BE49-F238E27FC236}">
                <a16:creationId xmlns:a16="http://schemas.microsoft.com/office/drawing/2014/main" id="{5D90861D-DA4A-2C42-9841-1780D0D51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1500" y="2879725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10</a:t>
            </a:r>
          </a:p>
        </p:txBody>
      </p:sp>
      <p:sp>
        <p:nvSpPr>
          <p:cNvPr id="28" name="Text Box 59">
            <a:extLst>
              <a:ext uri="{FF2B5EF4-FFF2-40B4-BE49-F238E27FC236}">
                <a16:creationId xmlns:a16="http://schemas.microsoft.com/office/drawing/2014/main" id="{3151EA6F-8E9A-8447-8672-F6892A8EC5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1912" y="2895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29" name="Text Box 61">
            <a:extLst>
              <a:ext uri="{FF2B5EF4-FFF2-40B4-BE49-F238E27FC236}">
                <a16:creationId xmlns:a16="http://schemas.microsoft.com/office/drawing/2014/main" id="{64BB241F-347F-3244-A3B2-F28594D370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2112" y="35052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30" name="Text Box 63">
            <a:extLst>
              <a:ext uri="{FF2B5EF4-FFF2-40B4-BE49-F238E27FC236}">
                <a16:creationId xmlns:a16="http://schemas.microsoft.com/office/drawing/2014/main" id="{8ECB6CB0-8D09-4A4E-982A-8F8F62A162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4312" y="39624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14</a:t>
            </a:r>
          </a:p>
        </p:txBody>
      </p:sp>
      <p:sp>
        <p:nvSpPr>
          <p:cNvPr id="31" name="Text Box 94">
            <a:extLst>
              <a:ext uri="{FF2B5EF4-FFF2-40B4-BE49-F238E27FC236}">
                <a16:creationId xmlns:a16="http://schemas.microsoft.com/office/drawing/2014/main" id="{4322642A-6889-5340-B64B-A28D4BCCCA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6182" y="4572008"/>
            <a:ext cx="85725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CN" b="1" i="0" dirty="0">
                <a:solidFill>
                  <a:srgbClr val="FF0000"/>
                </a:solidFill>
              </a:rPr>
              <a:t>Initial</a:t>
            </a:r>
          </a:p>
        </p:txBody>
      </p:sp>
    </p:spTree>
    <p:extLst>
      <p:ext uri="{BB962C8B-B14F-4D97-AF65-F5344CB8AC3E}">
        <p14:creationId xmlns:p14="http://schemas.microsoft.com/office/powerpoint/2010/main" val="4268017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3ABF335-A14F-F042-A68D-56E739CE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8E85E0-6726-A347-88F2-1D5EC072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Slightly Complicated Example</a:t>
            </a:r>
          </a:p>
        </p:txBody>
      </p:sp>
      <p:sp>
        <p:nvSpPr>
          <p:cNvPr id="5" name="Oval 39">
            <a:extLst>
              <a:ext uri="{FF2B5EF4-FFF2-40B4-BE49-F238E27FC236}">
                <a16:creationId xmlns:a16="http://schemas.microsoft.com/office/drawing/2014/main" id="{194525EF-E32B-0A4B-84C1-5666F17588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786063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s</a:t>
            </a:r>
          </a:p>
        </p:txBody>
      </p:sp>
      <p:sp>
        <p:nvSpPr>
          <p:cNvPr id="6" name="Line 50">
            <a:extLst>
              <a:ext uri="{FF2B5EF4-FFF2-40B4-BE49-F238E27FC236}">
                <a16:creationId xmlns:a16="http://schemas.microsoft.com/office/drawing/2014/main" id="{5EFC5A49-0647-F348-94F1-70B824F4C4A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19463" y="3255963"/>
            <a:ext cx="839787" cy="561975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Text Box 60">
            <a:extLst>
              <a:ext uri="{FF2B5EF4-FFF2-40B4-BE49-F238E27FC236}">
                <a16:creationId xmlns:a16="http://schemas.microsoft.com/office/drawing/2014/main" id="{333CDB96-09CF-224F-BF31-6145E93BB1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2286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20</a:t>
            </a:r>
          </a:p>
        </p:txBody>
      </p:sp>
      <p:sp>
        <p:nvSpPr>
          <p:cNvPr id="8" name="Text Box 62">
            <a:extLst>
              <a:ext uri="{FF2B5EF4-FFF2-40B4-BE49-F238E27FC236}">
                <a16:creationId xmlns:a16="http://schemas.microsoft.com/office/drawing/2014/main" id="{92AA7D09-BE0C-334B-84FE-A7CF2AB97E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5313" y="28368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7</a:t>
            </a:r>
          </a:p>
        </p:txBody>
      </p:sp>
      <p:sp>
        <p:nvSpPr>
          <p:cNvPr id="9" name="Text Box 37">
            <a:extLst>
              <a:ext uri="{FF2B5EF4-FFF2-40B4-BE49-F238E27FC236}">
                <a16:creationId xmlns:a16="http://schemas.microsoft.com/office/drawing/2014/main" id="{371489A8-5041-AD4B-AC16-65200A526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00300" y="3019425"/>
            <a:ext cx="584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9</a:t>
            </a:r>
          </a:p>
        </p:txBody>
      </p:sp>
      <p:sp>
        <p:nvSpPr>
          <p:cNvPr id="10" name="Oval 40">
            <a:extLst>
              <a:ext uri="{FF2B5EF4-FFF2-40B4-BE49-F238E27FC236}">
                <a16:creationId xmlns:a16="http://schemas.microsoft.com/office/drawing/2014/main" id="{7940F889-C391-A349-8A4F-0F06218C6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888" y="3630613"/>
            <a:ext cx="420688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2</a:t>
            </a:r>
            <a:endParaRPr lang="en-US" altLang="zh-CN" i="0"/>
          </a:p>
        </p:txBody>
      </p:sp>
      <p:sp>
        <p:nvSpPr>
          <p:cNvPr id="11" name="Oval 41">
            <a:extLst>
              <a:ext uri="{FF2B5EF4-FFF2-40B4-BE49-F238E27FC236}">
                <a16:creationId xmlns:a16="http://schemas.microsoft.com/office/drawing/2014/main" id="{5D802526-F9EE-2D4F-A0C1-BF29C3C20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0363" y="3630613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4</a:t>
            </a:r>
            <a:endParaRPr lang="en-US" altLang="zh-CN" i="0"/>
          </a:p>
        </p:txBody>
      </p:sp>
      <p:sp>
        <p:nvSpPr>
          <p:cNvPr id="12" name="Oval 42">
            <a:extLst>
              <a:ext uri="{FF2B5EF4-FFF2-40B4-BE49-F238E27FC236}">
                <a16:creationId xmlns:a16="http://schemas.microsoft.com/office/drawing/2014/main" id="{2D36A839-505F-9E48-AE26-BA93708AC4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700" y="2879725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t</a:t>
            </a:r>
          </a:p>
        </p:txBody>
      </p:sp>
      <p:sp>
        <p:nvSpPr>
          <p:cNvPr id="13" name="Oval 43">
            <a:extLst>
              <a:ext uri="{FF2B5EF4-FFF2-40B4-BE49-F238E27FC236}">
                <a16:creationId xmlns:a16="http://schemas.microsoft.com/office/drawing/2014/main" id="{2BD14F14-382B-E240-9827-8ABF692B62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0363" y="2128838"/>
            <a:ext cx="419100" cy="46831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3</a:t>
            </a:r>
            <a:endParaRPr lang="en-US" altLang="zh-CN" i="0"/>
          </a:p>
        </p:txBody>
      </p:sp>
      <p:sp>
        <p:nvSpPr>
          <p:cNvPr id="14" name="Oval 44">
            <a:extLst>
              <a:ext uri="{FF2B5EF4-FFF2-40B4-BE49-F238E27FC236}">
                <a16:creationId xmlns:a16="http://schemas.microsoft.com/office/drawing/2014/main" id="{1BE589A9-E351-EC4B-9FFB-C8C3631544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888" y="2128838"/>
            <a:ext cx="420688" cy="46831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1</a:t>
            </a:r>
            <a:endParaRPr lang="en-US" altLang="zh-CN" i="0"/>
          </a:p>
        </p:txBody>
      </p:sp>
      <p:sp>
        <p:nvSpPr>
          <p:cNvPr id="15" name="Line 45">
            <a:extLst>
              <a:ext uri="{FF2B5EF4-FFF2-40B4-BE49-F238E27FC236}">
                <a16:creationId xmlns:a16="http://schemas.microsoft.com/office/drawing/2014/main" id="{94927B4A-92C1-2B4C-8034-8BA0BDFB0D9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00100" y="2503488"/>
            <a:ext cx="839788" cy="4699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6" name="Line 46">
            <a:extLst>
              <a:ext uri="{FF2B5EF4-FFF2-40B4-BE49-F238E27FC236}">
                <a16:creationId xmlns:a16="http://schemas.microsoft.com/office/drawing/2014/main" id="{538D090D-35C7-EC44-880D-BCD6042BA0A2}"/>
              </a:ext>
            </a:extLst>
          </p:cNvPr>
          <p:cNvSpPr>
            <a:spLocks noChangeShapeType="1"/>
          </p:cNvSpPr>
          <p:nvPr/>
        </p:nvSpPr>
        <p:spPr bwMode="auto">
          <a:xfrm>
            <a:off x="2060575" y="2409825"/>
            <a:ext cx="839788" cy="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7" name="Line 47">
            <a:extLst>
              <a:ext uri="{FF2B5EF4-FFF2-40B4-BE49-F238E27FC236}">
                <a16:creationId xmlns:a16="http://schemas.microsoft.com/office/drawing/2014/main" id="{E7CFA970-E480-974C-A221-E0E3ED7CA66A}"/>
              </a:ext>
            </a:extLst>
          </p:cNvPr>
          <p:cNvSpPr>
            <a:spLocks noChangeShapeType="1"/>
          </p:cNvSpPr>
          <p:nvPr/>
        </p:nvSpPr>
        <p:spPr bwMode="auto">
          <a:xfrm>
            <a:off x="3236913" y="2503488"/>
            <a:ext cx="922338" cy="469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8" name="Line 48">
            <a:extLst>
              <a:ext uri="{FF2B5EF4-FFF2-40B4-BE49-F238E27FC236}">
                <a16:creationId xmlns:a16="http://schemas.microsoft.com/office/drawing/2014/main" id="{314A9161-C4D6-4945-BF84-AF719FAFC485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550" y="3255963"/>
            <a:ext cx="922338" cy="4683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9" name="Line 49">
            <a:extLst>
              <a:ext uri="{FF2B5EF4-FFF2-40B4-BE49-F238E27FC236}">
                <a16:creationId xmlns:a16="http://schemas.microsoft.com/office/drawing/2014/main" id="{21F06527-49E9-E743-939C-085093B6D539}"/>
              </a:ext>
            </a:extLst>
          </p:cNvPr>
          <p:cNvSpPr>
            <a:spLocks noChangeShapeType="1"/>
          </p:cNvSpPr>
          <p:nvPr/>
        </p:nvSpPr>
        <p:spPr bwMode="auto">
          <a:xfrm>
            <a:off x="2060575" y="3817938"/>
            <a:ext cx="839788" cy="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" name="Line 51">
            <a:extLst>
              <a:ext uri="{FF2B5EF4-FFF2-40B4-BE49-F238E27FC236}">
                <a16:creationId xmlns:a16="http://schemas.microsoft.com/office/drawing/2014/main" id="{FAC592B5-2239-924D-BEEE-1814A1C7F78E}"/>
              </a:ext>
            </a:extLst>
          </p:cNvPr>
          <p:cNvSpPr>
            <a:spLocks noChangeShapeType="1"/>
          </p:cNvSpPr>
          <p:nvPr/>
        </p:nvSpPr>
        <p:spPr bwMode="auto">
          <a:xfrm>
            <a:off x="1724025" y="2597150"/>
            <a:ext cx="0" cy="10334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1" name="Line 52">
            <a:extLst>
              <a:ext uri="{FF2B5EF4-FFF2-40B4-BE49-F238E27FC236}">
                <a16:creationId xmlns:a16="http://schemas.microsoft.com/office/drawing/2014/main" id="{5A34060C-9C2B-7047-8EE8-CEDAB5B30D4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76438" y="2597150"/>
            <a:ext cx="0" cy="10334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2" name="Line 53">
            <a:extLst>
              <a:ext uri="{FF2B5EF4-FFF2-40B4-BE49-F238E27FC236}">
                <a16:creationId xmlns:a16="http://schemas.microsoft.com/office/drawing/2014/main" id="{63D0B2F2-2413-B745-B591-5B0B2977FFC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52775" y="2597150"/>
            <a:ext cx="0" cy="10334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3" name="Line 54">
            <a:extLst>
              <a:ext uri="{FF2B5EF4-FFF2-40B4-BE49-F238E27FC236}">
                <a16:creationId xmlns:a16="http://schemas.microsoft.com/office/drawing/2014/main" id="{F4291189-D985-074B-9CB7-4E563570CAF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60575" y="2597150"/>
            <a:ext cx="923925" cy="1033463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4" name="Text Box 55">
            <a:extLst>
              <a:ext uri="{FF2B5EF4-FFF2-40B4-BE49-F238E27FC236}">
                <a16:creationId xmlns:a16="http://schemas.microsoft.com/office/drawing/2014/main" id="{789D3256-3C43-F44B-B813-A7874DA0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286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16</a:t>
            </a:r>
          </a:p>
        </p:txBody>
      </p:sp>
      <p:sp>
        <p:nvSpPr>
          <p:cNvPr id="25" name="Text Box 56">
            <a:extLst>
              <a:ext uri="{FF2B5EF4-FFF2-40B4-BE49-F238E27FC236}">
                <a16:creationId xmlns:a16="http://schemas.microsoft.com/office/drawing/2014/main" id="{2CC8A9EB-2F95-DE43-BEE2-9D4F6524C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29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13</a:t>
            </a:r>
          </a:p>
        </p:txBody>
      </p:sp>
      <p:sp>
        <p:nvSpPr>
          <p:cNvPr id="26" name="Text Box 57">
            <a:extLst>
              <a:ext uri="{FF2B5EF4-FFF2-40B4-BE49-F238E27FC236}">
                <a16:creationId xmlns:a16="http://schemas.microsoft.com/office/drawing/2014/main" id="{52E0599E-8A3B-A24C-B787-56847BFDBD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1905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12</a:t>
            </a:r>
          </a:p>
        </p:txBody>
      </p:sp>
      <p:sp>
        <p:nvSpPr>
          <p:cNvPr id="27" name="Text Box 58">
            <a:extLst>
              <a:ext uri="{FF2B5EF4-FFF2-40B4-BE49-F238E27FC236}">
                <a16:creationId xmlns:a16="http://schemas.microsoft.com/office/drawing/2014/main" id="{62252119-1968-0D4D-B94E-8C96ED348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0788" y="2879725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10</a:t>
            </a:r>
          </a:p>
        </p:txBody>
      </p:sp>
      <p:sp>
        <p:nvSpPr>
          <p:cNvPr id="28" name="Text Box 59">
            <a:extLst>
              <a:ext uri="{FF2B5EF4-FFF2-40B4-BE49-F238E27FC236}">
                <a16:creationId xmlns:a16="http://schemas.microsoft.com/office/drawing/2014/main" id="{4C23FE4F-8D7C-7346-AB04-197C151275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895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29" name="Text Box 61">
            <a:extLst>
              <a:ext uri="{FF2B5EF4-FFF2-40B4-BE49-F238E27FC236}">
                <a16:creationId xmlns:a16="http://schemas.microsoft.com/office/drawing/2014/main" id="{3B5AB7B7-D2E5-D74D-935C-11BEEEA95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35052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30" name="Text Box 63">
            <a:extLst>
              <a:ext uri="{FF2B5EF4-FFF2-40B4-BE49-F238E27FC236}">
                <a16:creationId xmlns:a16="http://schemas.microsoft.com/office/drawing/2014/main" id="{73DC9E70-8D3B-0245-BCE1-C7F4C8EBED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39624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14</a:t>
            </a:r>
          </a:p>
        </p:txBody>
      </p:sp>
      <p:grpSp>
        <p:nvGrpSpPr>
          <p:cNvPr id="31" name="Group 93">
            <a:extLst>
              <a:ext uri="{FF2B5EF4-FFF2-40B4-BE49-F238E27FC236}">
                <a16:creationId xmlns:a16="http://schemas.microsoft.com/office/drawing/2014/main" id="{F9870FA5-50AF-F445-A4B9-1ACBD43CC918}"/>
              </a:ext>
            </a:extLst>
          </p:cNvPr>
          <p:cNvGrpSpPr>
            <a:grpSpLocks/>
          </p:cNvGrpSpPr>
          <p:nvPr/>
        </p:nvGrpSpPr>
        <p:grpSpPr bwMode="auto">
          <a:xfrm>
            <a:off x="4648200" y="1905000"/>
            <a:ext cx="4114800" cy="2514600"/>
            <a:chOff x="2928" y="1200"/>
            <a:chExt cx="2592" cy="1584"/>
          </a:xfrm>
        </p:grpSpPr>
        <p:sp>
          <p:nvSpPr>
            <p:cNvPr id="32" name="Text Box 65">
              <a:extLst>
                <a:ext uri="{FF2B5EF4-FFF2-40B4-BE49-F238E27FC236}">
                  <a16:creationId xmlns:a16="http://schemas.microsoft.com/office/drawing/2014/main" id="{A90FC6D7-BE94-494E-977C-7760AEC36F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0" y="1950"/>
              <a:ext cx="36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n-US" altLang="zh-CN" i="0"/>
                <a:t>4/9</a:t>
              </a:r>
            </a:p>
          </p:txBody>
        </p:sp>
        <p:grpSp>
          <p:nvGrpSpPr>
            <p:cNvPr id="33" name="Group 92">
              <a:extLst>
                <a:ext uri="{FF2B5EF4-FFF2-40B4-BE49-F238E27FC236}">
                  <a16:creationId xmlns:a16="http://schemas.microsoft.com/office/drawing/2014/main" id="{359694CA-E902-CD42-9AAF-DD4AC37F9C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8" y="1200"/>
              <a:ext cx="2592" cy="1584"/>
              <a:chOff x="2928" y="1200"/>
              <a:chExt cx="2592" cy="1584"/>
            </a:xfrm>
          </p:grpSpPr>
          <p:sp>
            <p:nvSpPr>
              <p:cNvPr id="34" name="Oval 67">
                <a:extLst>
                  <a:ext uri="{FF2B5EF4-FFF2-40B4-BE49-F238E27FC236}">
                    <a16:creationId xmlns:a16="http://schemas.microsoft.com/office/drawing/2014/main" id="{E58A027D-C115-BF45-9B51-567F4F976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8" y="1803"/>
                <a:ext cx="264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s</a:t>
                </a:r>
              </a:p>
            </p:txBody>
          </p:sp>
          <p:sp>
            <p:nvSpPr>
              <p:cNvPr id="35" name="Oval 68">
                <a:extLst>
                  <a:ext uri="{FF2B5EF4-FFF2-40B4-BE49-F238E27FC236}">
                    <a16:creationId xmlns:a16="http://schemas.microsoft.com/office/drawing/2014/main" id="{EBE020CB-9072-DC4A-81ED-EFCF74B6B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1" y="2335"/>
                <a:ext cx="265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2</a:t>
                </a:r>
                <a:endParaRPr lang="en-US" altLang="zh-CN" i="0"/>
              </a:p>
            </p:txBody>
          </p:sp>
          <p:sp>
            <p:nvSpPr>
              <p:cNvPr id="36" name="Oval 69">
                <a:extLst>
                  <a:ext uri="{FF2B5EF4-FFF2-40B4-BE49-F238E27FC236}">
                    <a16:creationId xmlns:a16="http://schemas.microsoft.com/office/drawing/2014/main" id="{4B49D810-F2B6-234C-9DDF-31B356CDC0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5" y="2335"/>
                <a:ext cx="264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4</a:t>
                </a:r>
                <a:endParaRPr lang="en-US" altLang="zh-CN" i="0"/>
              </a:p>
            </p:txBody>
          </p:sp>
          <p:sp>
            <p:nvSpPr>
              <p:cNvPr id="37" name="Oval 70">
                <a:extLst>
                  <a:ext uri="{FF2B5EF4-FFF2-40B4-BE49-F238E27FC236}">
                    <a16:creationId xmlns:a16="http://schemas.microsoft.com/office/drawing/2014/main" id="{F1AC6B44-C0D5-A54D-B64D-99ABC11E85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6" y="1862"/>
                <a:ext cx="264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t</a:t>
                </a:r>
              </a:p>
            </p:txBody>
          </p:sp>
          <p:sp>
            <p:nvSpPr>
              <p:cNvPr id="38" name="Oval 71">
                <a:extLst>
                  <a:ext uri="{FF2B5EF4-FFF2-40B4-BE49-F238E27FC236}">
                    <a16:creationId xmlns:a16="http://schemas.microsoft.com/office/drawing/2014/main" id="{F8E03B27-EC0D-2E49-BC07-11F7B6476C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5" y="1389"/>
                <a:ext cx="264" cy="295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3</a:t>
                </a:r>
                <a:endParaRPr lang="en-US" altLang="zh-CN" i="0"/>
              </a:p>
            </p:txBody>
          </p:sp>
          <p:sp>
            <p:nvSpPr>
              <p:cNvPr id="39" name="Oval 72">
                <a:extLst>
                  <a:ext uri="{FF2B5EF4-FFF2-40B4-BE49-F238E27FC236}">
                    <a16:creationId xmlns:a16="http://schemas.microsoft.com/office/drawing/2014/main" id="{CECAAF62-F788-7E46-AC89-3C3544FE34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1" y="1389"/>
                <a:ext cx="265" cy="295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1</a:t>
                </a:r>
                <a:endParaRPr lang="en-US" altLang="zh-CN" i="0"/>
              </a:p>
            </p:txBody>
          </p:sp>
          <p:sp>
            <p:nvSpPr>
              <p:cNvPr id="40" name="Line 73">
                <a:extLst>
                  <a:ext uri="{FF2B5EF4-FFF2-40B4-BE49-F238E27FC236}">
                    <a16:creationId xmlns:a16="http://schemas.microsoft.com/office/drawing/2014/main" id="{B678273C-0ADC-2842-9DA6-AAF48D82C8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192" y="1625"/>
                <a:ext cx="529" cy="2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1" name="Line 74">
                <a:extLst>
                  <a:ext uri="{FF2B5EF4-FFF2-40B4-BE49-F238E27FC236}">
                    <a16:creationId xmlns:a16="http://schemas.microsoft.com/office/drawing/2014/main" id="{272353BF-148F-CD4D-A509-8945366208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84" y="1584"/>
                <a:ext cx="52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2" name="Line 75">
                <a:extLst>
                  <a:ext uri="{FF2B5EF4-FFF2-40B4-BE49-F238E27FC236}">
                    <a16:creationId xmlns:a16="http://schemas.microsoft.com/office/drawing/2014/main" id="{E8420C4C-F91B-3647-B22A-1D300F434C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27" y="1625"/>
                <a:ext cx="581" cy="2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3" name="Line 76">
                <a:extLst>
                  <a:ext uri="{FF2B5EF4-FFF2-40B4-BE49-F238E27FC236}">
                    <a16:creationId xmlns:a16="http://schemas.microsoft.com/office/drawing/2014/main" id="{86722C7F-FFA8-8F4B-BAD9-F3397C55BD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40" y="2099"/>
                <a:ext cx="581" cy="29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4" name="Line 77">
                <a:extLst>
                  <a:ext uri="{FF2B5EF4-FFF2-40B4-BE49-F238E27FC236}">
                    <a16:creationId xmlns:a16="http://schemas.microsoft.com/office/drawing/2014/main" id="{8835BC5D-31C9-E649-B8CB-0185382FC3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86" y="2453"/>
                <a:ext cx="52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5" name="Line 78">
                <a:extLst>
                  <a:ext uri="{FF2B5EF4-FFF2-40B4-BE49-F238E27FC236}">
                    <a16:creationId xmlns:a16="http://schemas.microsoft.com/office/drawing/2014/main" id="{29D9E594-A800-9C4C-B62D-B5BA0E1873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779" y="2099"/>
                <a:ext cx="529" cy="3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6" name="Line 79">
                <a:extLst>
                  <a:ext uri="{FF2B5EF4-FFF2-40B4-BE49-F238E27FC236}">
                    <a16:creationId xmlns:a16="http://schemas.microsoft.com/office/drawing/2014/main" id="{407E7D5E-FBAC-1346-9ED6-844988A66E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74" y="1684"/>
                <a:ext cx="0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7" name="Line 80">
                <a:extLst>
                  <a:ext uri="{FF2B5EF4-FFF2-40B4-BE49-F238E27FC236}">
                    <a16:creationId xmlns:a16="http://schemas.microsoft.com/office/drawing/2014/main" id="{D22A04E8-B7AD-2144-B991-25803B11B2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933" y="1684"/>
                <a:ext cx="0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8" name="Line 81">
                <a:extLst>
                  <a:ext uri="{FF2B5EF4-FFF2-40B4-BE49-F238E27FC236}">
                    <a16:creationId xmlns:a16="http://schemas.microsoft.com/office/drawing/2014/main" id="{7C98359C-DB6E-1D4E-AE25-18B24F1FDA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674" y="1684"/>
                <a:ext cx="0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9" name="Line 82">
                <a:extLst>
                  <a:ext uri="{FF2B5EF4-FFF2-40B4-BE49-F238E27FC236}">
                    <a16:creationId xmlns:a16="http://schemas.microsoft.com/office/drawing/2014/main" id="{11988156-3BCD-F14E-8FAB-4C3CE7EC48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86" y="1684"/>
                <a:ext cx="582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50" name="Text Box 83">
                <a:extLst>
                  <a:ext uri="{FF2B5EF4-FFF2-40B4-BE49-F238E27FC236}">
                    <a16:creationId xmlns:a16="http://schemas.microsoft.com/office/drawing/2014/main" id="{03BF6E4D-2A6B-1148-8EDD-F697F8713F7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20" y="1440"/>
                <a:ext cx="457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4/16</a:t>
                </a:r>
              </a:p>
            </p:txBody>
          </p:sp>
          <p:sp>
            <p:nvSpPr>
              <p:cNvPr id="51" name="Text Box 84">
                <a:extLst>
                  <a:ext uri="{FF2B5EF4-FFF2-40B4-BE49-F238E27FC236}">
                    <a16:creationId xmlns:a16="http://schemas.microsoft.com/office/drawing/2014/main" id="{47557DF8-0A1D-204A-B28A-109ECC4EBC3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68" y="2208"/>
                <a:ext cx="308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13</a:t>
                </a:r>
              </a:p>
            </p:txBody>
          </p:sp>
          <p:sp>
            <p:nvSpPr>
              <p:cNvPr id="52" name="Text Box 85">
                <a:extLst>
                  <a:ext uri="{FF2B5EF4-FFF2-40B4-BE49-F238E27FC236}">
                    <a16:creationId xmlns:a16="http://schemas.microsoft.com/office/drawing/2014/main" id="{E1A2B502-83EA-4A49-8DA7-9FCC4529EA6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32" y="1200"/>
                <a:ext cx="457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4/12</a:t>
                </a:r>
              </a:p>
            </p:txBody>
          </p:sp>
          <p:sp>
            <p:nvSpPr>
              <p:cNvPr id="53" name="Text Box 86">
                <a:extLst>
                  <a:ext uri="{FF2B5EF4-FFF2-40B4-BE49-F238E27FC236}">
                    <a16:creationId xmlns:a16="http://schemas.microsoft.com/office/drawing/2014/main" id="{C079B83D-98F5-3349-8ABF-FE33F5282ED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57" y="1862"/>
                <a:ext cx="308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10</a:t>
                </a:r>
              </a:p>
            </p:txBody>
          </p:sp>
          <p:sp>
            <p:nvSpPr>
              <p:cNvPr id="54" name="Text Box 87">
                <a:extLst>
                  <a:ext uri="{FF2B5EF4-FFF2-40B4-BE49-F238E27FC236}">
                    <a16:creationId xmlns:a16="http://schemas.microsoft.com/office/drawing/2014/main" id="{89D3D7E8-5DB0-AA46-8B50-5A4F4D3ACB7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88" y="1872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4</a:t>
                </a:r>
              </a:p>
            </p:txBody>
          </p:sp>
          <p:sp>
            <p:nvSpPr>
              <p:cNvPr id="55" name="Text Box 88">
                <a:extLst>
                  <a:ext uri="{FF2B5EF4-FFF2-40B4-BE49-F238E27FC236}">
                    <a16:creationId xmlns:a16="http://schemas.microsoft.com/office/drawing/2014/main" id="{0D93434C-6AC7-0248-95BC-9D9EBD946B2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85" y="1448"/>
                <a:ext cx="308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20</a:t>
                </a:r>
              </a:p>
            </p:txBody>
          </p:sp>
          <p:sp>
            <p:nvSpPr>
              <p:cNvPr id="56" name="Text Box 89">
                <a:extLst>
                  <a:ext uri="{FF2B5EF4-FFF2-40B4-BE49-F238E27FC236}">
                    <a16:creationId xmlns:a16="http://schemas.microsoft.com/office/drawing/2014/main" id="{EDC0E6D9-97BF-C947-B01E-B627A75BCEA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938" y="2216"/>
                <a:ext cx="36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4/4</a:t>
                </a:r>
              </a:p>
            </p:txBody>
          </p:sp>
          <p:sp>
            <p:nvSpPr>
              <p:cNvPr id="57" name="Text Box 90">
                <a:extLst>
                  <a:ext uri="{FF2B5EF4-FFF2-40B4-BE49-F238E27FC236}">
                    <a16:creationId xmlns:a16="http://schemas.microsoft.com/office/drawing/2014/main" id="{23303EF6-683D-B447-B40B-2F9578FC683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63" y="1835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7</a:t>
                </a:r>
              </a:p>
            </p:txBody>
          </p:sp>
          <p:sp>
            <p:nvSpPr>
              <p:cNvPr id="58" name="Text Box 91">
                <a:extLst>
                  <a:ext uri="{FF2B5EF4-FFF2-40B4-BE49-F238E27FC236}">
                    <a16:creationId xmlns:a16="http://schemas.microsoft.com/office/drawing/2014/main" id="{2A82A671-6287-5244-96F1-A68F8C87613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32" y="2496"/>
                <a:ext cx="457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4/14</a:t>
                </a:r>
              </a:p>
            </p:txBody>
          </p:sp>
        </p:grpSp>
      </p:grpSp>
      <p:sp>
        <p:nvSpPr>
          <p:cNvPr id="59" name="Text Box 94">
            <a:extLst>
              <a:ext uri="{FF2B5EF4-FFF2-40B4-BE49-F238E27FC236}">
                <a16:creationId xmlns:a16="http://schemas.microsoft.com/office/drawing/2014/main" id="{30A1C4D2-7E55-DE4D-A2DC-89A05C03A9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746" y="5181600"/>
            <a:ext cx="21325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 dirty="0"/>
              <a:t>(a) Maximum flow: 4</a:t>
            </a:r>
          </a:p>
        </p:txBody>
      </p:sp>
    </p:spTree>
    <p:extLst>
      <p:ext uri="{BB962C8B-B14F-4D97-AF65-F5344CB8AC3E}">
        <p14:creationId xmlns:p14="http://schemas.microsoft.com/office/powerpoint/2010/main" val="3432196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3ABF335-A14F-F042-A68D-56E739CE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8E85E0-6726-A347-88F2-1D5EC072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Slightly Complicated Example</a:t>
            </a:r>
          </a:p>
        </p:txBody>
      </p:sp>
      <p:sp>
        <p:nvSpPr>
          <p:cNvPr id="60" name="Text Box 3">
            <a:extLst>
              <a:ext uri="{FF2B5EF4-FFF2-40B4-BE49-F238E27FC236}">
                <a16:creationId xmlns:a16="http://schemas.microsoft.com/office/drawing/2014/main" id="{A726A14C-3704-AD4E-895D-D923E83883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2971800"/>
            <a:ext cx="4953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5</a:t>
            </a:r>
          </a:p>
        </p:txBody>
      </p:sp>
      <p:sp>
        <p:nvSpPr>
          <p:cNvPr id="61" name="Oval 5">
            <a:extLst>
              <a:ext uri="{FF2B5EF4-FFF2-40B4-BE49-F238E27FC236}">
                <a16:creationId xmlns:a16="http://schemas.microsoft.com/office/drawing/2014/main" id="{8379DEC3-E541-494E-B518-69F33B5EBB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633663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s</a:t>
            </a:r>
          </a:p>
        </p:txBody>
      </p:sp>
      <p:sp>
        <p:nvSpPr>
          <p:cNvPr id="62" name="Line 30">
            <a:extLst>
              <a:ext uri="{FF2B5EF4-FFF2-40B4-BE49-F238E27FC236}">
                <a16:creationId xmlns:a16="http://schemas.microsoft.com/office/drawing/2014/main" id="{E38DF166-5A7E-364A-8F7B-A07C989F9B2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2000" y="2362200"/>
            <a:ext cx="685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3" name="Oval 6">
            <a:extLst>
              <a:ext uri="{FF2B5EF4-FFF2-40B4-BE49-F238E27FC236}">
                <a16:creationId xmlns:a16="http://schemas.microsoft.com/office/drawing/2014/main" id="{3C04B28C-21BA-3140-ADF3-DABFF5E3C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7488" y="3478213"/>
            <a:ext cx="420688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2</a:t>
            </a:r>
            <a:endParaRPr lang="en-US" altLang="zh-CN" i="0"/>
          </a:p>
        </p:txBody>
      </p:sp>
      <p:sp>
        <p:nvSpPr>
          <p:cNvPr id="64" name="Oval 7">
            <a:extLst>
              <a:ext uri="{FF2B5EF4-FFF2-40B4-BE49-F238E27FC236}">
                <a16:creationId xmlns:a16="http://schemas.microsoft.com/office/drawing/2014/main" id="{26D0C2D5-3169-B844-A0D6-DCEDD3BBF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7963" y="3478213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4</a:t>
            </a:r>
            <a:endParaRPr lang="en-US" altLang="zh-CN" i="0"/>
          </a:p>
        </p:txBody>
      </p:sp>
      <p:sp>
        <p:nvSpPr>
          <p:cNvPr id="65" name="Oval 8">
            <a:extLst>
              <a:ext uri="{FF2B5EF4-FFF2-40B4-BE49-F238E27FC236}">
                <a16:creationId xmlns:a16="http://schemas.microsoft.com/office/drawing/2014/main" id="{E795DD12-A201-BA49-BC88-5A5DE37C9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4300" y="2727325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t</a:t>
            </a:r>
          </a:p>
        </p:txBody>
      </p:sp>
      <p:sp>
        <p:nvSpPr>
          <p:cNvPr id="66" name="Oval 9">
            <a:extLst>
              <a:ext uri="{FF2B5EF4-FFF2-40B4-BE49-F238E27FC236}">
                <a16:creationId xmlns:a16="http://schemas.microsoft.com/office/drawing/2014/main" id="{99804EA9-84E7-6948-B4C2-82987312F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7963" y="1976438"/>
            <a:ext cx="419100" cy="46831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3</a:t>
            </a:r>
            <a:endParaRPr lang="en-US" altLang="zh-CN" i="0"/>
          </a:p>
        </p:txBody>
      </p:sp>
      <p:sp>
        <p:nvSpPr>
          <p:cNvPr id="67" name="Oval 10">
            <a:extLst>
              <a:ext uri="{FF2B5EF4-FFF2-40B4-BE49-F238E27FC236}">
                <a16:creationId xmlns:a16="http://schemas.microsoft.com/office/drawing/2014/main" id="{380BFFBB-890A-2F48-BA2D-CCB84603D3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7488" y="1976438"/>
            <a:ext cx="420688" cy="46831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1</a:t>
            </a:r>
            <a:endParaRPr lang="en-US" altLang="zh-CN" i="0"/>
          </a:p>
        </p:txBody>
      </p:sp>
      <p:sp>
        <p:nvSpPr>
          <p:cNvPr id="68" name="Line 11">
            <a:extLst>
              <a:ext uri="{FF2B5EF4-FFF2-40B4-BE49-F238E27FC236}">
                <a16:creationId xmlns:a16="http://schemas.microsoft.com/office/drawing/2014/main" id="{7D6DE03F-CED7-C541-AAF1-76E411AEA52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9600" y="2133600"/>
            <a:ext cx="839788" cy="4699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9" name="Line 12">
            <a:extLst>
              <a:ext uri="{FF2B5EF4-FFF2-40B4-BE49-F238E27FC236}">
                <a16:creationId xmlns:a16="http://schemas.microsoft.com/office/drawing/2014/main" id="{3903FAAA-F7B8-7D41-9313-2D10E9FCE27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2057400"/>
            <a:ext cx="8397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0" name="Line 13">
            <a:extLst>
              <a:ext uri="{FF2B5EF4-FFF2-40B4-BE49-F238E27FC236}">
                <a16:creationId xmlns:a16="http://schemas.microsoft.com/office/drawing/2014/main" id="{D493FA03-501C-4947-8079-E9278A27431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4513" y="2351088"/>
            <a:ext cx="922338" cy="4699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1" name="Line 14">
            <a:extLst>
              <a:ext uri="{FF2B5EF4-FFF2-40B4-BE49-F238E27FC236}">
                <a16:creationId xmlns:a16="http://schemas.microsoft.com/office/drawing/2014/main" id="{872D8032-5E82-6444-930F-B554C9609F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5150" y="3103563"/>
            <a:ext cx="922338" cy="4683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2" name="Line 15">
            <a:extLst>
              <a:ext uri="{FF2B5EF4-FFF2-40B4-BE49-F238E27FC236}">
                <a16:creationId xmlns:a16="http://schemas.microsoft.com/office/drawing/2014/main" id="{77E390BC-D69B-4642-8FD2-6841685872D3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8175" y="3665538"/>
            <a:ext cx="839788" cy="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3" name="Line 17">
            <a:extLst>
              <a:ext uri="{FF2B5EF4-FFF2-40B4-BE49-F238E27FC236}">
                <a16:creationId xmlns:a16="http://schemas.microsoft.com/office/drawing/2014/main" id="{A4C8F7BF-57B6-3E43-A69D-A19F7895DB60}"/>
              </a:ext>
            </a:extLst>
          </p:cNvPr>
          <p:cNvSpPr>
            <a:spLocks noChangeShapeType="1"/>
          </p:cNvSpPr>
          <p:nvPr/>
        </p:nvSpPr>
        <p:spPr bwMode="auto">
          <a:xfrm>
            <a:off x="1571625" y="2444750"/>
            <a:ext cx="0" cy="1033463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4" name="Line 18">
            <a:extLst>
              <a:ext uri="{FF2B5EF4-FFF2-40B4-BE49-F238E27FC236}">
                <a16:creationId xmlns:a16="http://schemas.microsoft.com/office/drawing/2014/main" id="{12A7CFDA-5810-CD44-AB8D-4F58F078609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438400"/>
            <a:ext cx="0" cy="10334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5" name="Line 19">
            <a:extLst>
              <a:ext uri="{FF2B5EF4-FFF2-40B4-BE49-F238E27FC236}">
                <a16:creationId xmlns:a16="http://schemas.microsoft.com/office/drawing/2014/main" id="{C75B74DF-A9B6-6E40-BF20-D78589B89EE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00375" y="2444750"/>
            <a:ext cx="0" cy="1033463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6" name="Line 20">
            <a:extLst>
              <a:ext uri="{FF2B5EF4-FFF2-40B4-BE49-F238E27FC236}">
                <a16:creationId xmlns:a16="http://schemas.microsoft.com/office/drawing/2014/main" id="{561713E2-E373-744A-9042-D6D178E1E74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2590800"/>
            <a:ext cx="923925" cy="10334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7" name="Text Box 21">
            <a:extLst>
              <a:ext uri="{FF2B5EF4-FFF2-40B4-BE49-F238E27FC236}">
                <a16:creationId xmlns:a16="http://schemas.microsoft.com/office/drawing/2014/main" id="{EA7AAF32-D08F-E041-B4F8-2A94426A90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905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12</a:t>
            </a:r>
          </a:p>
        </p:txBody>
      </p:sp>
      <p:sp>
        <p:nvSpPr>
          <p:cNvPr id="78" name="Text Box 22">
            <a:extLst>
              <a:ext uri="{FF2B5EF4-FFF2-40B4-BE49-F238E27FC236}">
                <a16:creationId xmlns:a16="http://schemas.microsoft.com/office/drawing/2014/main" id="{83780E79-8FA7-DF43-96F8-0CFE634F44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2766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13</a:t>
            </a:r>
          </a:p>
        </p:txBody>
      </p:sp>
      <p:sp>
        <p:nvSpPr>
          <p:cNvPr id="79" name="Text Box 23">
            <a:extLst>
              <a:ext uri="{FF2B5EF4-FFF2-40B4-BE49-F238E27FC236}">
                <a16:creationId xmlns:a16="http://schemas.microsoft.com/office/drawing/2014/main" id="{ED6BF2B1-EE31-5440-9594-1D4A79CA5A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16002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8</a:t>
            </a:r>
          </a:p>
        </p:txBody>
      </p:sp>
      <p:sp>
        <p:nvSpPr>
          <p:cNvPr id="80" name="Text Box 24">
            <a:extLst>
              <a:ext uri="{FF2B5EF4-FFF2-40B4-BE49-F238E27FC236}">
                <a16:creationId xmlns:a16="http://schemas.microsoft.com/office/drawing/2014/main" id="{59870D06-D04A-CD42-A664-503A487766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1733" y="28321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 dirty="0"/>
              <a:t>10</a:t>
            </a:r>
          </a:p>
        </p:txBody>
      </p:sp>
      <p:sp>
        <p:nvSpPr>
          <p:cNvPr id="81" name="Text Box 25">
            <a:extLst>
              <a:ext uri="{FF2B5EF4-FFF2-40B4-BE49-F238E27FC236}">
                <a16:creationId xmlns:a16="http://schemas.microsoft.com/office/drawing/2014/main" id="{F2EB70FB-F1B0-2F4A-BDC1-A740722616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26670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82" name="Text Box 26">
            <a:extLst>
              <a:ext uri="{FF2B5EF4-FFF2-40B4-BE49-F238E27FC236}">
                <a16:creationId xmlns:a16="http://schemas.microsoft.com/office/drawing/2014/main" id="{FB7DF882-9D4F-354D-9A1E-E59E557ACF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21336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20</a:t>
            </a:r>
          </a:p>
        </p:txBody>
      </p:sp>
      <p:sp>
        <p:nvSpPr>
          <p:cNvPr id="83" name="Text Box 27">
            <a:extLst>
              <a:ext uri="{FF2B5EF4-FFF2-40B4-BE49-F238E27FC236}">
                <a16:creationId xmlns:a16="http://schemas.microsoft.com/office/drawing/2014/main" id="{D52680A2-0909-9644-8031-33D0D629D9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19475" y="32893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84" name="Text Box 28">
            <a:extLst>
              <a:ext uri="{FF2B5EF4-FFF2-40B4-BE49-F238E27FC236}">
                <a16:creationId xmlns:a16="http://schemas.microsoft.com/office/drawing/2014/main" id="{87344C89-0646-024B-A5CA-AE28FA7180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28194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7</a:t>
            </a:r>
          </a:p>
        </p:txBody>
      </p:sp>
      <p:sp>
        <p:nvSpPr>
          <p:cNvPr id="85" name="Text Box 29">
            <a:extLst>
              <a:ext uri="{FF2B5EF4-FFF2-40B4-BE49-F238E27FC236}">
                <a16:creationId xmlns:a16="http://schemas.microsoft.com/office/drawing/2014/main" id="{151EBF97-58AA-F549-B4FF-F5A97BBBBB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38100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86" name="Text Box 31">
            <a:extLst>
              <a:ext uri="{FF2B5EF4-FFF2-40B4-BE49-F238E27FC236}">
                <a16:creationId xmlns:a16="http://schemas.microsoft.com/office/drawing/2014/main" id="{52E622AD-898E-3E4A-8B24-8D1208F615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2514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87" name="Line 32">
            <a:extLst>
              <a:ext uri="{FF2B5EF4-FFF2-40B4-BE49-F238E27FC236}">
                <a16:creationId xmlns:a16="http://schemas.microsoft.com/office/drawing/2014/main" id="{B9BF12AA-95A0-194E-BCEA-A5A28D9CFD4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81200" y="22860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8" name="Text Box 33">
            <a:extLst>
              <a:ext uri="{FF2B5EF4-FFF2-40B4-BE49-F238E27FC236}">
                <a16:creationId xmlns:a16="http://schemas.microsoft.com/office/drawing/2014/main" id="{D56E179F-AF7E-FA43-B9C6-56BD7A16AB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22860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89" name="Line 34">
            <a:extLst>
              <a:ext uri="{FF2B5EF4-FFF2-40B4-BE49-F238E27FC236}">
                <a16:creationId xmlns:a16="http://schemas.microsoft.com/office/drawing/2014/main" id="{6D71F9F4-4D7C-2643-9637-EDE30B194EC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828800" y="2438400"/>
            <a:ext cx="9906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0" name="Text Box 35">
            <a:extLst>
              <a:ext uri="{FF2B5EF4-FFF2-40B4-BE49-F238E27FC236}">
                <a16:creationId xmlns:a16="http://schemas.microsoft.com/office/drawing/2014/main" id="{04C087CB-BFF6-484F-8A62-B1C548362D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7725" y="26320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91" name="Line 36">
            <a:extLst>
              <a:ext uri="{FF2B5EF4-FFF2-40B4-BE49-F238E27FC236}">
                <a16:creationId xmlns:a16="http://schemas.microsoft.com/office/drawing/2014/main" id="{3660D3A7-677F-BA49-B9DB-ED8182DF659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81000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92" name="Text Box 37">
            <a:extLst>
              <a:ext uri="{FF2B5EF4-FFF2-40B4-BE49-F238E27FC236}">
                <a16:creationId xmlns:a16="http://schemas.microsoft.com/office/drawing/2014/main" id="{4A126A76-B49E-EF41-AC18-C9E055FE3D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32766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10</a:t>
            </a:r>
          </a:p>
        </p:txBody>
      </p:sp>
      <p:sp>
        <p:nvSpPr>
          <p:cNvPr id="93" name="Line 38">
            <a:extLst>
              <a:ext uri="{FF2B5EF4-FFF2-40B4-BE49-F238E27FC236}">
                <a16:creationId xmlns:a16="http://schemas.microsoft.com/office/drawing/2014/main" id="{A84AE414-C419-4643-8BE2-E30F0613BE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200400" y="3048000"/>
            <a:ext cx="7620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grpSp>
        <p:nvGrpSpPr>
          <p:cNvPr id="94" name="Group 69">
            <a:extLst>
              <a:ext uri="{FF2B5EF4-FFF2-40B4-BE49-F238E27FC236}">
                <a16:creationId xmlns:a16="http://schemas.microsoft.com/office/drawing/2014/main" id="{EBC25030-6C5C-D940-BEDF-1C89E9049CF1}"/>
              </a:ext>
            </a:extLst>
          </p:cNvPr>
          <p:cNvGrpSpPr>
            <a:grpSpLocks/>
          </p:cNvGrpSpPr>
          <p:nvPr/>
        </p:nvGrpSpPr>
        <p:grpSpPr bwMode="auto">
          <a:xfrm>
            <a:off x="4800600" y="1828800"/>
            <a:ext cx="4114800" cy="2465388"/>
            <a:chOff x="2928" y="1200"/>
            <a:chExt cx="2592" cy="1553"/>
          </a:xfrm>
        </p:grpSpPr>
        <p:sp>
          <p:nvSpPr>
            <p:cNvPr id="95" name="Text Box 40">
              <a:extLst>
                <a:ext uri="{FF2B5EF4-FFF2-40B4-BE49-F238E27FC236}">
                  <a16:creationId xmlns:a16="http://schemas.microsoft.com/office/drawing/2014/main" id="{5FFA8CBA-D5AF-8D4E-859F-D88E159F22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00" y="1902"/>
              <a:ext cx="36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n-US" altLang="zh-CN" i="0"/>
                <a:t>4/9</a:t>
              </a:r>
            </a:p>
          </p:txBody>
        </p:sp>
        <p:grpSp>
          <p:nvGrpSpPr>
            <p:cNvPr id="96" name="Group 68">
              <a:extLst>
                <a:ext uri="{FF2B5EF4-FFF2-40B4-BE49-F238E27FC236}">
                  <a16:creationId xmlns:a16="http://schemas.microsoft.com/office/drawing/2014/main" id="{A2B827CE-958F-5F42-8689-B7F0C096628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8" y="1200"/>
              <a:ext cx="2592" cy="1553"/>
              <a:chOff x="2928" y="1200"/>
              <a:chExt cx="2592" cy="1553"/>
            </a:xfrm>
          </p:grpSpPr>
          <p:sp>
            <p:nvSpPr>
              <p:cNvPr id="97" name="Oval 42">
                <a:extLst>
                  <a:ext uri="{FF2B5EF4-FFF2-40B4-BE49-F238E27FC236}">
                    <a16:creationId xmlns:a16="http://schemas.microsoft.com/office/drawing/2014/main" id="{8FB94807-6D84-B040-BB16-71EF87C4D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8" y="1755"/>
                <a:ext cx="264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s</a:t>
                </a:r>
              </a:p>
            </p:txBody>
          </p:sp>
          <p:sp>
            <p:nvSpPr>
              <p:cNvPr id="98" name="Oval 43">
                <a:extLst>
                  <a:ext uri="{FF2B5EF4-FFF2-40B4-BE49-F238E27FC236}">
                    <a16:creationId xmlns:a16="http://schemas.microsoft.com/office/drawing/2014/main" id="{2A0C9B33-8EF5-F54B-82C3-84C04B1293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1" y="2287"/>
                <a:ext cx="265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2</a:t>
                </a:r>
                <a:endParaRPr lang="en-US" altLang="zh-CN" i="0"/>
              </a:p>
            </p:txBody>
          </p:sp>
          <p:sp>
            <p:nvSpPr>
              <p:cNvPr id="99" name="Oval 44">
                <a:extLst>
                  <a:ext uri="{FF2B5EF4-FFF2-40B4-BE49-F238E27FC236}">
                    <a16:creationId xmlns:a16="http://schemas.microsoft.com/office/drawing/2014/main" id="{E05889DF-FC74-6C4C-B50E-792FEB66EF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5" y="2287"/>
                <a:ext cx="264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4</a:t>
                </a:r>
                <a:endParaRPr lang="en-US" altLang="zh-CN" i="0"/>
              </a:p>
            </p:txBody>
          </p:sp>
          <p:sp>
            <p:nvSpPr>
              <p:cNvPr id="100" name="Oval 45">
                <a:extLst>
                  <a:ext uri="{FF2B5EF4-FFF2-40B4-BE49-F238E27FC236}">
                    <a16:creationId xmlns:a16="http://schemas.microsoft.com/office/drawing/2014/main" id="{B776FC1C-52D2-2A41-B8D9-269DF69270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6" y="1814"/>
                <a:ext cx="264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t</a:t>
                </a:r>
              </a:p>
            </p:txBody>
          </p:sp>
          <p:sp>
            <p:nvSpPr>
              <p:cNvPr id="101" name="Oval 46">
                <a:extLst>
                  <a:ext uri="{FF2B5EF4-FFF2-40B4-BE49-F238E27FC236}">
                    <a16:creationId xmlns:a16="http://schemas.microsoft.com/office/drawing/2014/main" id="{9EAB3250-7E7B-CF4C-AECD-AC91EA5B0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5" y="1341"/>
                <a:ext cx="264" cy="295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3</a:t>
                </a:r>
                <a:endParaRPr lang="en-US" altLang="zh-CN" i="0"/>
              </a:p>
            </p:txBody>
          </p:sp>
          <p:sp>
            <p:nvSpPr>
              <p:cNvPr id="102" name="Oval 47">
                <a:extLst>
                  <a:ext uri="{FF2B5EF4-FFF2-40B4-BE49-F238E27FC236}">
                    <a16:creationId xmlns:a16="http://schemas.microsoft.com/office/drawing/2014/main" id="{573890F7-65AD-994D-A534-020691E80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1" y="1341"/>
                <a:ext cx="265" cy="295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1</a:t>
                </a:r>
                <a:endParaRPr lang="en-US" altLang="zh-CN" i="0"/>
              </a:p>
            </p:txBody>
          </p:sp>
          <p:sp>
            <p:nvSpPr>
              <p:cNvPr id="103" name="Line 48">
                <a:extLst>
                  <a:ext uri="{FF2B5EF4-FFF2-40B4-BE49-F238E27FC236}">
                    <a16:creationId xmlns:a16="http://schemas.microsoft.com/office/drawing/2014/main" id="{BF2963B1-9E4A-5E49-A939-712FA360AE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192" y="1577"/>
                <a:ext cx="529" cy="2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" name="Line 49">
                <a:extLst>
                  <a:ext uri="{FF2B5EF4-FFF2-40B4-BE49-F238E27FC236}">
                    <a16:creationId xmlns:a16="http://schemas.microsoft.com/office/drawing/2014/main" id="{24C8B6CA-76F9-1A41-990B-3F7F8E81CB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86" y="1518"/>
                <a:ext cx="52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5" name="Line 50">
                <a:extLst>
                  <a:ext uri="{FF2B5EF4-FFF2-40B4-BE49-F238E27FC236}">
                    <a16:creationId xmlns:a16="http://schemas.microsoft.com/office/drawing/2014/main" id="{8095E4ED-3A39-D541-9D76-882D868911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27" y="1577"/>
                <a:ext cx="581" cy="2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6" name="Line 51">
                <a:extLst>
                  <a:ext uri="{FF2B5EF4-FFF2-40B4-BE49-F238E27FC236}">
                    <a16:creationId xmlns:a16="http://schemas.microsoft.com/office/drawing/2014/main" id="{A55A70D7-469D-4B40-B419-44E1F8EB17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40" y="2051"/>
                <a:ext cx="581" cy="29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7" name="Line 52">
                <a:extLst>
                  <a:ext uri="{FF2B5EF4-FFF2-40B4-BE49-F238E27FC236}">
                    <a16:creationId xmlns:a16="http://schemas.microsoft.com/office/drawing/2014/main" id="{758EA98F-70CD-F84F-B4AF-8D33C8E8ED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86" y="2405"/>
                <a:ext cx="52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8" name="Line 53">
                <a:extLst>
                  <a:ext uri="{FF2B5EF4-FFF2-40B4-BE49-F238E27FC236}">
                    <a16:creationId xmlns:a16="http://schemas.microsoft.com/office/drawing/2014/main" id="{D95185BB-DBBF-1942-A585-68955FEF16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779" y="2051"/>
                <a:ext cx="529" cy="3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9" name="Line 54">
                <a:extLst>
                  <a:ext uri="{FF2B5EF4-FFF2-40B4-BE49-F238E27FC236}">
                    <a16:creationId xmlns:a16="http://schemas.microsoft.com/office/drawing/2014/main" id="{DD8D2409-EAD1-D14E-A347-935BCB8B16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74" y="1636"/>
                <a:ext cx="0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10" name="Line 55">
                <a:extLst>
                  <a:ext uri="{FF2B5EF4-FFF2-40B4-BE49-F238E27FC236}">
                    <a16:creationId xmlns:a16="http://schemas.microsoft.com/office/drawing/2014/main" id="{F4F0E37F-6A10-E24E-AC07-8C9E074FA1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933" y="1636"/>
                <a:ext cx="0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11" name="Line 56">
                <a:extLst>
                  <a:ext uri="{FF2B5EF4-FFF2-40B4-BE49-F238E27FC236}">
                    <a16:creationId xmlns:a16="http://schemas.microsoft.com/office/drawing/2014/main" id="{D4A670D1-57FC-AC48-9D08-4A290E96F6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674" y="1636"/>
                <a:ext cx="0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12" name="Line 57">
                <a:extLst>
                  <a:ext uri="{FF2B5EF4-FFF2-40B4-BE49-F238E27FC236}">
                    <a16:creationId xmlns:a16="http://schemas.microsoft.com/office/drawing/2014/main" id="{1870A1D5-4D72-5348-8438-F45666F77E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86" y="1636"/>
                <a:ext cx="582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13" name="Text Box 58">
                <a:extLst>
                  <a:ext uri="{FF2B5EF4-FFF2-40B4-BE49-F238E27FC236}">
                    <a16:creationId xmlns:a16="http://schemas.microsoft.com/office/drawing/2014/main" id="{C42E4516-AC3F-8A48-8337-BA108DAFDB9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72" y="1488"/>
                <a:ext cx="55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11/16</a:t>
                </a:r>
              </a:p>
            </p:txBody>
          </p:sp>
          <p:sp>
            <p:nvSpPr>
              <p:cNvPr id="114" name="Text Box 59">
                <a:extLst>
                  <a:ext uri="{FF2B5EF4-FFF2-40B4-BE49-F238E27FC236}">
                    <a16:creationId xmlns:a16="http://schemas.microsoft.com/office/drawing/2014/main" id="{02AC1DD6-8785-5046-A1F4-92DA83FE6AA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68" y="2160"/>
                <a:ext cx="308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13</a:t>
                </a:r>
              </a:p>
            </p:txBody>
          </p:sp>
          <p:sp>
            <p:nvSpPr>
              <p:cNvPr id="115" name="Text Box 60">
                <a:extLst>
                  <a:ext uri="{FF2B5EF4-FFF2-40B4-BE49-F238E27FC236}">
                    <a16:creationId xmlns:a16="http://schemas.microsoft.com/office/drawing/2014/main" id="{B7B420BF-A7B0-BA4D-A4D1-882AC1B24C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32" y="1200"/>
                <a:ext cx="457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4/12</a:t>
                </a:r>
              </a:p>
            </p:txBody>
          </p:sp>
          <p:sp>
            <p:nvSpPr>
              <p:cNvPr id="116" name="Text Box 61">
                <a:extLst>
                  <a:ext uri="{FF2B5EF4-FFF2-40B4-BE49-F238E27FC236}">
                    <a16:creationId xmlns:a16="http://schemas.microsoft.com/office/drawing/2014/main" id="{83606676-9FFB-4741-BD6F-712DE15D222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60" y="1824"/>
                <a:ext cx="457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r>
                  <a:rPr lang="en-US" altLang="zh-CN" i="0"/>
                  <a:t>7/10</a:t>
                </a:r>
              </a:p>
            </p:txBody>
          </p:sp>
          <p:sp>
            <p:nvSpPr>
              <p:cNvPr id="117" name="Text Box 62">
                <a:extLst>
                  <a:ext uri="{FF2B5EF4-FFF2-40B4-BE49-F238E27FC236}">
                    <a16:creationId xmlns:a16="http://schemas.microsoft.com/office/drawing/2014/main" id="{8B494EEA-AC4C-2643-90FA-5A32926401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80" y="1814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4</a:t>
                </a:r>
              </a:p>
            </p:txBody>
          </p:sp>
          <p:sp>
            <p:nvSpPr>
              <p:cNvPr id="118" name="Text Box 63">
                <a:extLst>
                  <a:ext uri="{FF2B5EF4-FFF2-40B4-BE49-F238E27FC236}">
                    <a16:creationId xmlns:a16="http://schemas.microsoft.com/office/drawing/2014/main" id="{72FB9204-B681-7543-B534-FCBCCA1D45F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85" y="1400"/>
                <a:ext cx="457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7/20</a:t>
                </a:r>
              </a:p>
            </p:txBody>
          </p:sp>
          <p:sp>
            <p:nvSpPr>
              <p:cNvPr id="119" name="Text Box 64">
                <a:extLst>
                  <a:ext uri="{FF2B5EF4-FFF2-40B4-BE49-F238E27FC236}">
                    <a16:creationId xmlns:a16="http://schemas.microsoft.com/office/drawing/2014/main" id="{C7392577-7DD1-294D-B325-46F240A783C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938" y="2168"/>
                <a:ext cx="36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4/4</a:t>
                </a:r>
              </a:p>
            </p:txBody>
          </p:sp>
          <p:sp>
            <p:nvSpPr>
              <p:cNvPr id="120" name="Text Box 65">
                <a:extLst>
                  <a:ext uri="{FF2B5EF4-FFF2-40B4-BE49-F238E27FC236}">
                    <a16:creationId xmlns:a16="http://schemas.microsoft.com/office/drawing/2014/main" id="{5AB589FC-D963-8944-9004-D460F833EEA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63" y="1787"/>
                <a:ext cx="36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7/7</a:t>
                </a:r>
              </a:p>
            </p:txBody>
          </p:sp>
          <p:sp>
            <p:nvSpPr>
              <p:cNvPr id="121" name="Text Box 66">
                <a:extLst>
                  <a:ext uri="{FF2B5EF4-FFF2-40B4-BE49-F238E27FC236}">
                    <a16:creationId xmlns:a16="http://schemas.microsoft.com/office/drawing/2014/main" id="{72F83C03-4D52-0C44-A6F2-E0BEC56F579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88" y="2465"/>
                <a:ext cx="55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11/14</a:t>
                </a:r>
              </a:p>
            </p:txBody>
          </p:sp>
        </p:grpSp>
      </p:grpSp>
      <p:sp>
        <p:nvSpPr>
          <p:cNvPr id="122" name="Text Box 67">
            <a:extLst>
              <a:ext uri="{FF2B5EF4-FFF2-40B4-BE49-F238E27FC236}">
                <a16:creationId xmlns:a16="http://schemas.microsoft.com/office/drawing/2014/main" id="{4BD8E5F8-B5A4-4541-B0F9-252F22FE64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5127" y="4953000"/>
            <a:ext cx="248196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 dirty="0"/>
              <a:t>(b) Maximum flow: 4 + 7</a:t>
            </a:r>
          </a:p>
        </p:txBody>
      </p:sp>
    </p:spTree>
    <p:extLst>
      <p:ext uri="{BB962C8B-B14F-4D97-AF65-F5344CB8AC3E}">
        <p14:creationId xmlns:p14="http://schemas.microsoft.com/office/powerpoint/2010/main" val="38739083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3ABF335-A14F-F042-A68D-56E739CE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8E85E0-6726-A347-88F2-1D5EC072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Slightly Complicated Example</a:t>
            </a:r>
          </a:p>
        </p:txBody>
      </p:sp>
      <p:sp>
        <p:nvSpPr>
          <p:cNvPr id="123" name="Text Box 3">
            <a:extLst>
              <a:ext uri="{FF2B5EF4-FFF2-40B4-BE49-F238E27FC236}">
                <a16:creationId xmlns:a16="http://schemas.microsoft.com/office/drawing/2014/main" id="{893D1CE0-0811-E84D-A5D9-F7C3193265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3124200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5</a:t>
            </a:r>
          </a:p>
        </p:txBody>
      </p:sp>
      <p:sp>
        <p:nvSpPr>
          <p:cNvPr id="124" name="Oval 5">
            <a:extLst>
              <a:ext uri="{FF2B5EF4-FFF2-40B4-BE49-F238E27FC236}">
                <a16:creationId xmlns:a16="http://schemas.microsoft.com/office/drawing/2014/main" id="{E9AD1A8D-4EE5-D44F-A88B-24A754BA7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786063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s</a:t>
            </a:r>
          </a:p>
        </p:txBody>
      </p:sp>
      <p:sp>
        <p:nvSpPr>
          <p:cNvPr id="125" name="Oval 6">
            <a:extLst>
              <a:ext uri="{FF2B5EF4-FFF2-40B4-BE49-F238E27FC236}">
                <a16:creationId xmlns:a16="http://schemas.microsoft.com/office/drawing/2014/main" id="{A3E16B55-6611-564B-94DC-77F2706FE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888" y="3630613"/>
            <a:ext cx="420688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2</a:t>
            </a:r>
            <a:endParaRPr lang="en-US" altLang="zh-CN" i="0"/>
          </a:p>
        </p:txBody>
      </p:sp>
      <p:sp>
        <p:nvSpPr>
          <p:cNvPr id="126" name="Oval 7">
            <a:extLst>
              <a:ext uri="{FF2B5EF4-FFF2-40B4-BE49-F238E27FC236}">
                <a16:creationId xmlns:a16="http://schemas.microsoft.com/office/drawing/2014/main" id="{53DFEA9E-39DD-8841-B0AD-8DA1614E1D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0363" y="3630613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4</a:t>
            </a:r>
            <a:endParaRPr lang="en-US" altLang="zh-CN" i="0"/>
          </a:p>
        </p:txBody>
      </p:sp>
      <p:sp>
        <p:nvSpPr>
          <p:cNvPr id="127" name="Oval 8">
            <a:extLst>
              <a:ext uri="{FF2B5EF4-FFF2-40B4-BE49-F238E27FC236}">
                <a16:creationId xmlns:a16="http://schemas.microsoft.com/office/drawing/2014/main" id="{9468C7FC-B62B-6743-8A4D-1D0B9F0BE8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700" y="2879725"/>
            <a:ext cx="419100" cy="469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t</a:t>
            </a:r>
          </a:p>
        </p:txBody>
      </p:sp>
      <p:sp>
        <p:nvSpPr>
          <p:cNvPr id="128" name="Oval 9">
            <a:extLst>
              <a:ext uri="{FF2B5EF4-FFF2-40B4-BE49-F238E27FC236}">
                <a16:creationId xmlns:a16="http://schemas.microsoft.com/office/drawing/2014/main" id="{64117556-4CD3-A54C-BB0A-1C2A6A7E1D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0363" y="2128838"/>
            <a:ext cx="419100" cy="46831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3</a:t>
            </a:r>
            <a:endParaRPr lang="en-US" altLang="zh-CN" i="0"/>
          </a:p>
        </p:txBody>
      </p:sp>
      <p:sp>
        <p:nvSpPr>
          <p:cNvPr id="129" name="Oval 10">
            <a:extLst>
              <a:ext uri="{FF2B5EF4-FFF2-40B4-BE49-F238E27FC236}">
                <a16:creationId xmlns:a16="http://schemas.microsoft.com/office/drawing/2014/main" id="{DF9EAB3F-C2D8-4747-9885-70621A3454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888" y="2128838"/>
            <a:ext cx="420688" cy="46831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v</a:t>
            </a:r>
            <a:r>
              <a:rPr lang="en-US" altLang="zh-CN" i="0" baseline="-25000"/>
              <a:t>1</a:t>
            </a:r>
            <a:endParaRPr lang="en-US" altLang="zh-CN" i="0"/>
          </a:p>
        </p:txBody>
      </p:sp>
      <p:sp>
        <p:nvSpPr>
          <p:cNvPr id="130" name="Line 11">
            <a:extLst>
              <a:ext uri="{FF2B5EF4-FFF2-40B4-BE49-F238E27FC236}">
                <a16:creationId xmlns:a16="http://schemas.microsoft.com/office/drawing/2014/main" id="{41B28B2D-4BFB-2B4D-A0C3-E9AC9DB114B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62000" y="2286000"/>
            <a:ext cx="839788" cy="469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31" name="Line 12">
            <a:extLst>
              <a:ext uri="{FF2B5EF4-FFF2-40B4-BE49-F238E27FC236}">
                <a16:creationId xmlns:a16="http://schemas.microsoft.com/office/drawing/2014/main" id="{588821DC-C794-B747-A449-9AD5E73DFFD6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2209800"/>
            <a:ext cx="839788" cy="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32" name="Line 13">
            <a:extLst>
              <a:ext uri="{FF2B5EF4-FFF2-40B4-BE49-F238E27FC236}">
                <a16:creationId xmlns:a16="http://schemas.microsoft.com/office/drawing/2014/main" id="{DAAA685D-A6CD-5743-B8E3-5067BBC8DEF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76600" y="2362200"/>
            <a:ext cx="922338" cy="4699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33" name="Line 14">
            <a:extLst>
              <a:ext uri="{FF2B5EF4-FFF2-40B4-BE49-F238E27FC236}">
                <a16:creationId xmlns:a16="http://schemas.microsoft.com/office/drawing/2014/main" id="{2E51CFF5-7F84-CE45-A25E-6E109AC42A35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550" y="3255963"/>
            <a:ext cx="922338" cy="468313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34" name="Line 15">
            <a:extLst>
              <a:ext uri="{FF2B5EF4-FFF2-40B4-BE49-F238E27FC236}">
                <a16:creationId xmlns:a16="http://schemas.microsoft.com/office/drawing/2014/main" id="{69007A39-ECA3-FC4A-A837-153D50A2C04D}"/>
              </a:ext>
            </a:extLst>
          </p:cNvPr>
          <p:cNvSpPr>
            <a:spLocks noChangeShapeType="1"/>
          </p:cNvSpPr>
          <p:nvPr/>
        </p:nvSpPr>
        <p:spPr bwMode="auto">
          <a:xfrm>
            <a:off x="2060575" y="3817938"/>
            <a:ext cx="8397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35" name="Line 17">
            <a:extLst>
              <a:ext uri="{FF2B5EF4-FFF2-40B4-BE49-F238E27FC236}">
                <a16:creationId xmlns:a16="http://schemas.microsoft.com/office/drawing/2014/main" id="{3DF48475-3594-8C42-A3D2-26EBFF34A1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724025" y="2597150"/>
            <a:ext cx="0" cy="10334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36" name="Line 18">
            <a:extLst>
              <a:ext uri="{FF2B5EF4-FFF2-40B4-BE49-F238E27FC236}">
                <a16:creationId xmlns:a16="http://schemas.microsoft.com/office/drawing/2014/main" id="{87EB6025-D478-4146-9C1D-11329CD04A1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76438" y="2597150"/>
            <a:ext cx="0" cy="1033463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37" name="Line 20">
            <a:extLst>
              <a:ext uri="{FF2B5EF4-FFF2-40B4-BE49-F238E27FC236}">
                <a16:creationId xmlns:a16="http://schemas.microsoft.com/office/drawing/2014/main" id="{9AB5A3CE-30BE-5044-88AD-6AA3696F818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133600" y="2667000"/>
            <a:ext cx="923925" cy="10334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38" name="Text Box 21">
            <a:extLst>
              <a:ext uri="{FF2B5EF4-FFF2-40B4-BE49-F238E27FC236}">
                <a16:creationId xmlns:a16="http://schemas.microsoft.com/office/drawing/2014/main" id="{FEC4B970-F51C-3247-86D0-F3A6712A54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2133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5</a:t>
            </a:r>
          </a:p>
        </p:txBody>
      </p:sp>
      <p:sp>
        <p:nvSpPr>
          <p:cNvPr id="139" name="Text Box 22">
            <a:extLst>
              <a:ext uri="{FF2B5EF4-FFF2-40B4-BE49-F238E27FC236}">
                <a16:creationId xmlns:a16="http://schemas.microsoft.com/office/drawing/2014/main" id="{68DBBD6C-3A82-FC45-ADC3-9B0096C424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34290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13</a:t>
            </a:r>
          </a:p>
        </p:txBody>
      </p:sp>
      <p:sp>
        <p:nvSpPr>
          <p:cNvPr id="140" name="Text Box 23">
            <a:extLst>
              <a:ext uri="{FF2B5EF4-FFF2-40B4-BE49-F238E27FC236}">
                <a16:creationId xmlns:a16="http://schemas.microsoft.com/office/drawing/2014/main" id="{0AA2BB14-F7BF-B54F-9BDE-BE716CEB6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1752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8</a:t>
            </a:r>
          </a:p>
        </p:txBody>
      </p:sp>
      <p:sp>
        <p:nvSpPr>
          <p:cNvPr id="141" name="Text Box 24">
            <a:extLst>
              <a:ext uri="{FF2B5EF4-FFF2-40B4-BE49-F238E27FC236}">
                <a16:creationId xmlns:a16="http://schemas.microsoft.com/office/drawing/2014/main" id="{1080D7E5-E778-6A4A-B35E-D2538F09C3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2895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3</a:t>
            </a:r>
          </a:p>
        </p:txBody>
      </p:sp>
      <p:sp>
        <p:nvSpPr>
          <p:cNvPr id="142" name="Text Box 25">
            <a:extLst>
              <a:ext uri="{FF2B5EF4-FFF2-40B4-BE49-F238E27FC236}">
                <a16:creationId xmlns:a16="http://schemas.microsoft.com/office/drawing/2014/main" id="{9F2F5EB4-3EB4-F14E-9850-AA9DED7866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28956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11</a:t>
            </a:r>
          </a:p>
        </p:txBody>
      </p:sp>
      <p:sp>
        <p:nvSpPr>
          <p:cNvPr id="143" name="Text Box 27">
            <a:extLst>
              <a:ext uri="{FF2B5EF4-FFF2-40B4-BE49-F238E27FC236}">
                <a16:creationId xmlns:a16="http://schemas.microsoft.com/office/drawing/2014/main" id="{1635A204-B815-9C43-93DE-C9E0532456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35814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144" name="Text Box 28">
            <a:extLst>
              <a:ext uri="{FF2B5EF4-FFF2-40B4-BE49-F238E27FC236}">
                <a16:creationId xmlns:a16="http://schemas.microsoft.com/office/drawing/2014/main" id="{902E955F-B24E-A646-89FF-11CD3F0D73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5313" y="28368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7</a:t>
            </a:r>
          </a:p>
        </p:txBody>
      </p:sp>
      <p:sp>
        <p:nvSpPr>
          <p:cNvPr id="145" name="Text Box 29">
            <a:extLst>
              <a:ext uri="{FF2B5EF4-FFF2-40B4-BE49-F238E27FC236}">
                <a16:creationId xmlns:a16="http://schemas.microsoft.com/office/drawing/2014/main" id="{95136506-4C02-8D45-883F-17AD79C52C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39624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11</a:t>
            </a:r>
          </a:p>
        </p:txBody>
      </p:sp>
      <p:sp>
        <p:nvSpPr>
          <p:cNvPr id="146" name="Line 30">
            <a:extLst>
              <a:ext uri="{FF2B5EF4-FFF2-40B4-BE49-F238E27FC236}">
                <a16:creationId xmlns:a16="http://schemas.microsoft.com/office/drawing/2014/main" id="{83289217-700B-8647-A6E8-DBB051E42C1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38200" y="251460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47" name="Text Box 31">
            <a:extLst>
              <a:ext uri="{FF2B5EF4-FFF2-40B4-BE49-F238E27FC236}">
                <a16:creationId xmlns:a16="http://schemas.microsoft.com/office/drawing/2014/main" id="{A44F653C-0E87-C44E-A508-3248A9B437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5908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11</a:t>
            </a:r>
          </a:p>
        </p:txBody>
      </p:sp>
      <p:sp>
        <p:nvSpPr>
          <p:cNvPr id="148" name="Line 32">
            <a:extLst>
              <a:ext uri="{FF2B5EF4-FFF2-40B4-BE49-F238E27FC236}">
                <a16:creationId xmlns:a16="http://schemas.microsoft.com/office/drawing/2014/main" id="{9E86238E-29B2-8D4B-8DDB-D14788BBF85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57400" y="23622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49" name="Text Box 33">
            <a:extLst>
              <a:ext uri="{FF2B5EF4-FFF2-40B4-BE49-F238E27FC236}">
                <a16:creationId xmlns:a16="http://schemas.microsoft.com/office/drawing/2014/main" id="{6F8D76BC-3258-E444-B6C5-F478F00B63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23622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150" name="Line 34">
            <a:extLst>
              <a:ext uri="{FF2B5EF4-FFF2-40B4-BE49-F238E27FC236}">
                <a16:creationId xmlns:a16="http://schemas.microsoft.com/office/drawing/2014/main" id="{CD400541-2703-8F4F-B9F2-5EC0961E788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57400" y="2590800"/>
            <a:ext cx="914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51" name="Text Box 35">
            <a:extLst>
              <a:ext uri="{FF2B5EF4-FFF2-40B4-BE49-F238E27FC236}">
                <a16:creationId xmlns:a16="http://schemas.microsoft.com/office/drawing/2014/main" id="{42FCF166-2BFB-5C49-9341-A3AE9C8AE3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6325" y="26320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</a:t>
            </a:r>
          </a:p>
        </p:txBody>
      </p:sp>
      <p:sp>
        <p:nvSpPr>
          <p:cNvPr id="152" name="Text Box 36">
            <a:extLst>
              <a:ext uri="{FF2B5EF4-FFF2-40B4-BE49-F238E27FC236}">
                <a16:creationId xmlns:a16="http://schemas.microsoft.com/office/drawing/2014/main" id="{0AE15742-525C-B746-80AD-2E09EFF515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6325" y="33940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3</a:t>
            </a:r>
          </a:p>
        </p:txBody>
      </p:sp>
      <p:sp>
        <p:nvSpPr>
          <p:cNvPr id="153" name="Line 37">
            <a:extLst>
              <a:ext uri="{FF2B5EF4-FFF2-40B4-BE49-F238E27FC236}">
                <a16:creationId xmlns:a16="http://schemas.microsoft.com/office/drawing/2014/main" id="{F21646F0-6C8A-904B-B5FD-BE62EEFC95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57400" y="396240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54" name="Line 38">
            <a:extLst>
              <a:ext uri="{FF2B5EF4-FFF2-40B4-BE49-F238E27FC236}">
                <a16:creationId xmlns:a16="http://schemas.microsoft.com/office/drawing/2014/main" id="{63091B04-03D6-8D43-BC2B-2A71F8D075A4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667000"/>
            <a:ext cx="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55" name="Line 39">
            <a:extLst>
              <a:ext uri="{FF2B5EF4-FFF2-40B4-BE49-F238E27FC236}">
                <a16:creationId xmlns:a16="http://schemas.microsoft.com/office/drawing/2014/main" id="{F9D5C140-F536-F247-AE2C-D57456A1EF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52800" y="3276600"/>
            <a:ext cx="7620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56" name="Text Box 40">
            <a:extLst>
              <a:ext uri="{FF2B5EF4-FFF2-40B4-BE49-F238E27FC236}">
                <a16:creationId xmlns:a16="http://schemas.microsoft.com/office/drawing/2014/main" id="{7DDD381A-EC77-2241-978D-15BA07AD6F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2209800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13</a:t>
            </a:r>
          </a:p>
        </p:txBody>
      </p:sp>
      <p:sp>
        <p:nvSpPr>
          <p:cNvPr id="157" name="Line 41">
            <a:extLst>
              <a:ext uri="{FF2B5EF4-FFF2-40B4-BE49-F238E27FC236}">
                <a16:creationId xmlns:a16="http://schemas.microsoft.com/office/drawing/2014/main" id="{72562CAE-7E86-4948-829E-478321EAA53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76600" y="2514600"/>
            <a:ext cx="8382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58" name="Text Box 42">
            <a:extLst>
              <a:ext uri="{FF2B5EF4-FFF2-40B4-BE49-F238E27FC236}">
                <a16:creationId xmlns:a16="http://schemas.microsoft.com/office/drawing/2014/main" id="{50EB11F8-83D6-9945-8322-B4A75885D6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28194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7</a:t>
            </a:r>
          </a:p>
        </p:txBody>
      </p:sp>
      <p:grpSp>
        <p:nvGrpSpPr>
          <p:cNvPr id="159" name="Group 43">
            <a:extLst>
              <a:ext uri="{FF2B5EF4-FFF2-40B4-BE49-F238E27FC236}">
                <a16:creationId xmlns:a16="http://schemas.microsoft.com/office/drawing/2014/main" id="{83B54DE4-EFF7-0241-BEBE-1AB0C6130F86}"/>
              </a:ext>
            </a:extLst>
          </p:cNvPr>
          <p:cNvGrpSpPr>
            <a:grpSpLocks/>
          </p:cNvGrpSpPr>
          <p:nvPr/>
        </p:nvGrpSpPr>
        <p:grpSpPr bwMode="auto">
          <a:xfrm>
            <a:off x="4800600" y="1828800"/>
            <a:ext cx="4114800" cy="2617788"/>
            <a:chOff x="384" y="288"/>
            <a:chExt cx="2592" cy="1649"/>
          </a:xfrm>
        </p:grpSpPr>
        <p:sp>
          <p:nvSpPr>
            <p:cNvPr id="160" name="Text Box 44">
              <a:extLst>
                <a:ext uri="{FF2B5EF4-FFF2-40B4-BE49-F238E27FC236}">
                  <a16:creationId xmlns:a16="http://schemas.microsoft.com/office/drawing/2014/main" id="{9368E7EB-4EBF-DF43-A10F-945F29A684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6" y="1086"/>
              <a:ext cx="36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n-US" altLang="zh-CN" i="0"/>
                <a:t>4/9</a:t>
              </a:r>
            </a:p>
          </p:txBody>
        </p:sp>
        <p:grpSp>
          <p:nvGrpSpPr>
            <p:cNvPr id="161" name="Group 45">
              <a:extLst>
                <a:ext uri="{FF2B5EF4-FFF2-40B4-BE49-F238E27FC236}">
                  <a16:creationId xmlns:a16="http://schemas.microsoft.com/office/drawing/2014/main" id="{5AF2B07B-1D0A-794D-94F4-B6710D05B7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4" y="288"/>
              <a:ext cx="2592" cy="1649"/>
              <a:chOff x="384" y="288"/>
              <a:chExt cx="2592" cy="1649"/>
            </a:xfrm>
          </p:grpSpPr>
          <p:sp>
            <p:nvSpPr>
              <p:cNvPr id="162" name="Oval 46">
                <a:extLst>
                  <a:ext uri="{FF2B5EF4-FFF2-40B4-BE49-F238E27FC236}">
                    <a16:creationId xmlns:a16="http://schemas.microsoft.com/office/drawing/2014/main" id="{4D74C31B-E61D-8249-8C1C-D5DA9CA3A3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4" y="939"/>
                <a:ext cx="264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s</a:t>
                </a:r>
              </a:p>
            </p:txBody>
          </p:sp>
          <p:sp>
            <p:nvSpPr>
              <p:cNvPr id="163" name="Oval 47">
                <a:extLst>
                  <a:ext uri="{FF2B5EF4-FFF2-40B4-BE49-F238E27FC236}">
                    <a16:creationId xmlns:a16="http://schemas.microsoft.com/office/drawing/2014/main" id="{21A1F6F9-86E1-4142-8ECA-B37C5DE44F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7" y="1471"/>
                <a:ext cx="265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2</a:t>
                </a:r>
                <a:endParaRPr lang="en-US" altLang="zh-CN" i="0"/>
              </a:p>
            </p:txBody>
          </p:sp>
          <p:sp>
            <p:nvSpPr>
              <p:cNvPr id="164" name="Oval 48">
                <a:extLst>
                  <a:ext uri="{FF2B5EF4-FFF2-40B4-BE49-F238E27FC236}">
                    <a16:creationId xmlns:a16="http://schemas.microsoft.com/office/drawing/2014/main" id="{0D2C4CD5-37D7-9E4E-8C6A-912ED38BFB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1" y="1471"/>
                <a:ext cx="264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4</a:t>
                </a:r>
                <a:endParaRPr lang="en-US" altLang="zh-CN" i="0"/>
              </a:p>
            </p:txBody>
          </p:sp>
          <p:sp>
            <p:nvSpPr>
              <p:cNvPr id="165" name="Oval 49">
                <a:extLst>
                  <a:ext uri="{FF2B5EF4-FFF2-40B4-BE49-F238E27FC236}">
                    <a16:creationId xmlns:a16="http://schemas.microsoft.com/office/drawing/2014/main" id="{7ED85EDE-3EEA-CB43-9511-8D827CB668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2" y="998"/>
                <a:ext cx="264" cy="296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t</a:t>
                </a:r>
              </a:p>
            </p:txBody>
          </p:sp>
          <p:sp>
            <p:nvSpPr>
              <p:cNvPr id="166" name="Oval 50">
                <a:extLst>
                  <a:ext uri="{FF2B5EF4-FFF2-40B4-BE49-F238E27FC236}">
                    <a16:creationId xmlns:a16="http://schemas.microsoft.com/office/drawing/2014/main" id="{6F33B7F6-00A8-5843-9DA3-D3FE134156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1" y="525"/>
                <a:ext cx="264" cy="295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3</a:t>
                </a:r>
                <a:endParaRPr lang="en-US" altLang="zh-CN" i="0"/>
              </a:p>
            </p:txBody>
          </p:sp>
          <p:sp>
            <p:nvSpPr>
              <p:cNvPr id="167" name="Oval 51">
                <a:extLst>
                  <a:ext uri="{FF2B5EF4-FFF2-40B4-BE49-F238E27FC236}">
                    <a16:creationId xmlns:a16="http://schemas.microsoft.com/office/drawing/2014/main" id="{9BFEC04F-92C9-C24C-9072-BA1F393EC9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7" y="525"/>
                <a:ext cx="265" cy="295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altLang="zh-CN" i="0"/>
                  <a:t>v</a:t>
                </a:r>
                <a:r>
                  <a:rPr lang="en-US" altLang="zh-CN" i="0" baseline="-25000"/>
                  <a:t>1</a:t>
                </a:r>
                <a:endParaRPr lang="en-US" altLang="zh-CN" i="0"/>
              </a:p>
            </p:txBody>
          </p:sp>
          <p:sp>
            <p:nvSpPr>
              <p:cNvPr id="168" name="Line 52">
                <a:extLst>
                  <a:ext uri="{FF2B5EF4-FFF2-40B4-BE49-F238E27FC236}">
                    <a16:creationId xmlns:a16="http://schemas.microsoft.com/office/drawing/2014/main" id="{CFB4B019-D1D5-F84E-9297-C405832373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48" y="761"/>
                <a:ext cx="529" cy="2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69" name="Line 53">
                <a:extLst>
                  <a:ext uri="{FF2B5EF4-FFF2-40B4-BE49-F238E27FC236}">
                    <a16:creationId xmlns:a16="http://schemas.microsoft.com/office/drawing/2014/main" id="{222E01A6-E067-514F-83B1-C18B313E48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42" y="702"/>
                <a:ext cx="52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0" name="Line 54">
                <a:extLst>
                  <a:ext uri="{FF2B5EF4-FFF2-40B4-BE49-F238E27FC236}">
                    <a16:creationId xmlns:a16="http://schemas.microsoft.com/office/drawing/2014/main" id="{6824DC89-73A4-9A42-89E1-F48321369F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83" y="761"/>
                <a:ext cx="581" cy="2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1" name="Line 55">
                <a:extLst>
                  <a:ext uri="{FF2B5EF4-FFF2-40B4-BE49-F238E27FC236}">
                    <a16:creationId xmlns:a16="http://schemas.microsoft.com/office/drawing/2014/main" id="{5A01E541-4309-164A-A8EB-584F00767D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96" y="1235"/>
                <a:ext cx="581" cy="29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2" name="Line 56">
                <a:extLst>
                  <a:ext uri="{FF2B5EF4-FFF2-40B4-BE49-F238E27FC236}">
                    <a16:creationId xmlns:a16="http://schemas.microsoft.com/office/drawing/2014/main" id="{82C7F62E-4B9D-4145-9D54-7B8FB931BA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42" y="1589"/>
                <a:ext cx="529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3" name="Line 57">
                <a:extLst>
                  <a:ext uri="{FF2B5EF4-FFF2-40B4-BE49-F238E27FC236}">
                    <a16:creationId xmlns:a16="http://schemas.microsoft.com/office/drawing/2014/main" id="{0AA9C85C-A7A7-864E-A5B4-EC1BDEFF48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35" y="1235"/>
                <a:ext cx="529" cy="3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4" name="Line 58">
                <a:extLst>
                  <a:ext uri="{FF2B5EF4-FFF2-40B4-BE49-F238E27FC236}">
                    <a16:creationId xmlns:a16="http://schemas.microsoft.com/office/drawing/2014/main" id="{F708B395-CEB7-4044-BC0D-761A9A1953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230" y="820"/>
                <a:ext cx="0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5" name="Line 59">
                <a:extLst>
                  <a:ext uri="{FF2B5EF4-FFF2-40B4-BE49-F238E27FC236}">
                    <a16:creationId xmlns:a16="http://schemas.microsoft.com/office/drawing/2014/main" id="{ED46ADC7-C2C9-434F-B494-3EEFCB3583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9" y="820"/>
                <a:ext cx="0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6" name="Line 60">
                <a:extLst>
                  <a:ext uri="{FF2B5EF4-FFF2-40B4-BE49-F238E27FC236}">
                    <a16:creationId xmlns:a16="http://schemas.microsoft.com/office/drawing/2014/main" id="{7FC54A8E-C0D4-804B-A002-110B9B8D63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0" y="820"/>
                <a:ext cx="0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7" name="Line 61">
                <a:extLst>
                  <a:ext uri="{FF2B5EF4-FFF2-40B4-BE49-F238E27FC236}">
                    <a16:creationId xmlns:a16="http://schemas.microsoft.com/office/drawing/2014/main" id="{0E7C44B4-41EA-4349-A682-DDB80BC8D9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42" y="820"/>
                <a:ext cx="582" cy="65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8" name="Text Box 62">
                <a:extLst>
                  <a:ext uri="{FF2B5EF4-FFF2-40B4-BE49-F238E27FC236}">
                    <a16:creationId xmlns:a16="http://schemas.microsoft.com/office/drawing/2014/main" id="{03802951-E136-F643-8D92-95612174556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90" y="584"/>
                <a:ext cx="55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11/16</a:t>
                </a:r>
              </a:p>
            </p:txBody>
          </p:sp>
          <p:sp>
            <p:nvSpPr>
              <p:cNvPr id="179" name="Text Box 63">
                <a:extLst>
                  <a:ext uri="{FF2B5EF4-FFF2-40B4-BE49-F238E27FC236}">
                    <a16:creationId xmlns:a16="http://schemas.microsoft.com/office/drawing/2014/main" id="{A2345E54-24F2-7947-A99C-EC0EEDBB051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90" y="1352"/>
                <a:ext cx="457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8/13</a:t>
                </a:r>
              </a:p>
            </p:txBody>
          </p:sp>
          <p:sp>
            <p:nvSpPr>
              <p:cNvPr id="180" name="Text Box 64">
                <a:extLst>
                  <a:ext uri="{FF2B5EF4-FFF2-40B4-BE49-F238E27FC236}">
                    <a16:creationId xmlns:a16="http://schemas.microsoft.com/office/drawing/2014/main" id="{F035B32F-C261-E940-8535-B3D807413AC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44" y="288"/>
                <a:ext cx="55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12/12</a:t>
                </a:r>
              </a:p>
            </p:txBody>
          </p:sp>
          <p:sp>
            <p:nvSpPr>
              <p:cNvPr id="181" name="Text Box 65">
                <a:extLst>
                  <a:ext uri="{FF2B5EF4-FFF2-40B4-BE49-F238E27FC236}">
                    <a16:creationId xmlns:a16="http://schemas.microsoft.com/office/drawing/2014/main" id="{5DC5A1A1-9FB3-F342-A944-DE899B8C36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13" y="998"/>
                <a:ext cx="308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10</a:t>
                </a:r>
              </a:p>
            </p:txBody>
          </p:sp>
          <p:sp>
            <p:nvSpPr>
              <p:cNvPr id="182" name="Text Box 66">
                <a:extLst>
                  <a:ext uri="{FF2B5EF4-FFF2-40B4-BE49-F238E27FC236}">
                    <a16:creationId xmlns:a16="http://schemas.microsoft.com/office/drawing/2014/main" id="{F8744413-542A-5442-9E94-B02A65EE677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36" y="998"/>
                <a:ext cx="36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1/4</a:t>
                </a:r>
              </a:p>
            </p:txBody>
          </p:sp>
          <p:sp>
            <p:nvSpPr>
              <p:cNvPr id="183" name="Text Box 67">
                <a:extLst>
                  <a:ext uri="{FF2B5EF4-FFF2-40B4-BE49-F238E27FC236}">
                    <a16:creationId xmlns:a16="http://schemas.microsoft.com/office/drawing/2014/main" id="{AA669830-A865-AA40-9453-6590F880019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341" y="584"/>
                <a:ext cx="55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15/20</a:t>
                </a:r>
              </a:p>
            </p:txBody>
          </p:sp>
          <p:sp>
            <p:nvSpPr>
              <p:cNvPr id="184" name="Text Box 68">
                <a:extLst>
                  <a:ext uri="{FF2B5EF4-FFF2-40B4-BE49-F238E27FC236}">
                    <a16:creationId xmlns:a16="http://schemas.microsoft.com/office/drawing/2014/main" id="{74FCD911-21F0-F946-8061-D11B1612C72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394" y="1352"/>
                <a:ext cx="36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4/4</a:t>
                </a:r>
              </a:p>
            </p:txBody>
          </p:sp>
          <p:sp>
            <p:nvSpPr>
              <p:cNvPr id="185" name="Text Box 69">
                <a:extLst>
                  <a:ext uri="{FF2B5EF4-FFF2-40B4-BE49-F238E27FC236}">
                    <a16:creationId xmlns:a16="http://schemas.microsoft.com/office/drawing/2014/main" id="{87760409-9637-0840-98E1-42B1DBDDDB8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19" y="971"/>
                <a:ext cx="36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7/7</a:t>
                </a:r>
              </a:p>
            </p:txBody>
          </p:sp>
          <p:sp>
            <p:nvSpPr>
              <p:cNvPr id="186" name="Text Box 70">
                <a:extLst>
                  <a:ext uri="{FF2B5EF4-FFF2-40B4-BE49-F238E27FC236}">
                    <a16:creationId xmlns:a16="http://schemas.microsoft.com/office/drawing/2014/main" id="{1D1A6E00-B4EB-7F40-97F8-04BE8758D33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44" y="1649"/>
                <a:ext cx="55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altLang="zh-CN" i="0"/>
                  <a:t>11/14</a:t>
                </a:r>
              </a:p>
            </p:txBody>
          </p:sp>
        </p:grpSp>
      </p:grpSp>
      <p:sp>
        <p:nvSpPr>
          <p:cNvPr id="187" name="Text Box 71">
            <a:extLst>
              <a:ext uri="{FF2B5EF4-FFF2-40B4-BE49-F238E27FC236}">
                <a16:creationId xmlns:a16="http://schemas.microsoft.com/office/drawing/2014/main" id="{C3579864-9E3C-AF44-B351-6BF527E6AB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0613" y="4849447"/>
            <a:ext cx="2796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 dirty="0"/>
              <a:t>(c) Maximum flow: 4 + 7 + 8</a:t>
            </a:r>
          </a:p>
        </p:txBody>
      </p:sp>
    </p:spTree>
    <p:extLst>
      <p:ext uri="{BB962C8B-B14F-4D97-AF65-F5344CB8AC3E}">
        <p14:creationId xmlns:p14="http://schemas.microsoft.com/office/powerpoint/2010/main" val="32825161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3B518A-6563-CA45-9934-1490A0606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30A417-2737-CF46-B1E4-BAA0B2DAF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Snippet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D1136-844E-0D44-95E5-2336B3489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while(1) {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// … initialize BFS storage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sz="1000" b="0" dirty="0">
              <a:solidFill>
                <a:prstClr val="black"/>
              </a:solidFill>
              <a:latin typeface="Calibri"/>
              <a:cs typeface="+mn-cs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while(!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BFS.empty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()) {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now =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BFS.front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();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for(next=0; next&lt;n; next++) {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if(visited[next])continue;</a:t>
            </a:r>
            <a:endParaRPr lang="en-US" sz="1000" dirty="0">
              <a:solidFill>
                <a:srgbClr val="FF0000"/>
              </a:solidFill>
              <a:latin typeface="Calibri"/>
              <a:cs typeface="+mn-cs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if(mat[now][next]-flow[now][next]&gt;0)  {    </a:t>
            </a:r>
            <a:r>
              <a:rPr lang="en-US" sz="1000" dirty="0">
                <a:solidFill>
                  <a:srgbClr val="FF0000"/>
                </a:solidFill>
                <a:latin typeface="Calibri"/>
              </a:rPr>
              <a:t>// Positive direction</a:t>
            </a:r>
            <a:endParaRPr lang="en-US" sz="1000" b="0" dirty="0">
              <a:solidFill>
                <a:prstClr val="black"/>
              </a:solidFill>
              <a:latin typeface="Calibri"/>
              <a:cs typeface="+mn-cs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    p[next] = now, visited[next] = true;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   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BFS.push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(next);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 }</a:t>
            </a:r>
            <a:r>
              <a:rPr lang="en-US" sz="1000" dirty="0">
                <a:solidFill>
                  <a:srgbClr val="FF0000"/>
                </a:solidFill>
                <a:latin typeface="Calibri"/>
                <a:cs typeface="+mn-cs"/>
              </a:rPr>
              <a:t> 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 else if(flow[next][now]&gt;0)  {           </a:t>
            </a:r>
            <a:r>
              <a:rPr lang="en-US" sz="1000" dirty="0">
                <a:solidFill>
                  <a:srgbClr val="FF0000"/>
                </a:solidFill>
                <a:latin typeface="Calibri"/>
              </a:rPr>
              <a:t>// Opposite direction</a:t>
            </a:r>
            <a:endParaRPr lang="en-US" sz="1000" b="0" dirty="0">
              <a:solidFill>
                <a:prstClr val="black"/>
              </a:solidFill>
              <a:latin typeface="Calibri"/>
              <a:cs typeface="+mn-cs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      p[next] = -now, visited[next] = true;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     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BFS.push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(next);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 }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}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BFS.pop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();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}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sz="1000" b="0" dirty="0">
              <a:solidFill>
                <a:prstClr val="black"/>
              </a:solidFill>
              <a:latin typeface="Calibri"/>
              <a:cs typeface="+mn-c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if(!visited[sink]) break;     </a:t>
            </a:r>
            <a:r>
              <a:rPr lang="en-US" sz="1000" dirty="0">
                <a:solidFill>
                  <a:srgbClr val="FF0000"/>
                </a:solidFill>
                <a:latin typeface="Calibri"/>
              </a:rPr>
              <a:t>//If not find the augmenting path.</a:t>
            </a:r>
            <a:endParaRPr lang="en-US" sz="1000" dirty="0">
              <a:solidFill>
                <a:srgbClr val="FF0000"/>
              </a:solidFill>
              <a:latin typeface="Calibri"/>
              <a:cs typeface="+mn-cs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sz="1000" b="0" dirty="0">
              <a:solidFill>
                <a:prstClr val="black"/>
              </a:solidFill>
              <a:latin typeface="Calibri"/>
              <a:cs typeface="+mn-cs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for(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minf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=INF,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=sink;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!=source;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=abs(p[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])) {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if(p[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]&gt;=0)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minf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= min(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minf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, mat[p[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]][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]-flow[p[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]][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]);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else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minf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= min(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minf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, flow[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][-p[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]]);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sz="1000" b="0" dirty="0">
              <a:solidFill>
                <a:prstClr val="black"/>
              </a:solidFill>
              <a:latin typeface="Calibri"/>
              <a:cs typeface="+mn-cs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for(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=sink;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!=source;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=abs(p[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])) {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if(p[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]&gt;=0)  flow[p[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]][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  +=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minf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    else flow[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][-p[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]] -=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minf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    }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}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for(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=0;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&lt;n; 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++)   MAX_FLOW += flow[source][</a:t>
            </a:r>
            <a:r>
              <a:rPr lang="en-US" sz="1000" b="0" dirty="0" err="1">
                <a:solidFill>
                  <a:prstClr val="black"/>
                </a:solidFill>
                <a:latin typeface="Calibri"/>
                <a:cs typeface="+mn-cs"/>
              </a:rPr>
              <a:t>i</a:t>
            </a: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];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    return MAX_FLOW;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000" b="0" dirty="0">
                <a:solidFill>
                  <a:prstClr val="black"/>
                </a:solidFill>
                <a:latin typeface="Calibri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634919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21EC29-FA0A-574A-9303-6AC98065B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82DDBF-B78F-C34C-89CA-C8E64D746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Matching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7839EA-751D-9E45-A032-F1A512B31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5384800" cy="4659339"/>
          </a:xfrm>
        </p:spPr>
        <p:txBody>
          <a:bodyPr>
            <a:normAutofit lnSpcReduction="10000"/>
          </a:bodyPr>
          <a:lstStyle/>
          <a:p>
            <a:r>
              <a:rPr lang="en-US" b="0" dirty="0"/>
              <a:t>A matching in a </a:t>
            </a:r>
            <a:r>
              <a:rPr lang="en-US" b="0" i="1" dirty="0"/>
              <a:t>Bipartite Graph </a:t>
            </a:r>
            <a:r>
              <a:rPr lang="en-US" b="0" dirty="0"/>
              <a:t>is a set of the edges chosen in such a way that no two edges share an endpoint. </a:t>
            </a:r>
          </a:p>
          <a:p>
            <a:r>
              <a:rPr lang="en-US" b="0" dirty="0"/>
              <a:t>A maximum matching is a matching of maximum size (maximum number of edges). </a:t>
            </a:r>
          </a:p>
          <a:p>
            <a:r>
              <a:rPr lang="en-US" b="0" dirty="0"/>
              <a:t>In a maximum matching, if any edge is added to it, it is no longer a matching. There can be more than one maximum matchings for a given Bipartite Graph.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68200D-6DA6-AB47-9C28-F818F8F51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7500"/>
          <a:stretch/>
        </p:blipFill>
        <p:spPr>
          <a:xfrm>
            <a:off x="6188355" y="2123834"/>
            <a:ext cx="2214774" cy="30895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341B77-82F1-A74C-AF1F-B3E6A47370FF}"/>
              </a:ext>
            </a:extLst>
          </p:cNvPr>
          <p:cNvSpPr txBox="1"/>
          <p:nvPr/>
        </p:nvSpPr>
        <p:spPr>
          <a:xfrm>
            <a:off x="6254750" y="5168900"/>
            <a:ext cx="2323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Tremendous real applications …</a:t>
            </a:r>
          </a:p>
        </p:txBody>
      </p:sp>
    </p:spTree>
    <p:extLst>
      <p:ext uri="{BB962C8B-B14F-4D97-AF65-F5344CB8AC3E}">
        <p14:creationId xmlns:p14="http://schemas.microsoft.com/office/powerpoint/2010/main" val="37450090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688D0C-0B34-6640-9B41-1C5A2E196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879AB9-DE9A-7B46-8EED-FC8B471CF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Bipartite Matching</a:t>
            </a:r>
          </a:p>
        </p:txBody>
      </p:sp>
      <p:grpSp>
        <p:nvGrpSpPr>
          <p:cNvPr id="5" name="Group 22">
            <a:extLst>
              <a:ext uri="{FF2B5EF4-FFF2-40B4-BE49-F238E27FC236}">
                <a16:creationId xmlns:a16="http://schemas.microsoft.com/office/drawing/2014/main" id="{99C64438-7B61-2D4B-A504-87629E1C6FA5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1696524"/>
            <a:ext cx="2286000" cy="4138990"/>
            <a:chOff x="576" y="576"/>
            <a:chExt cx="1440" cy="2784"/>
          </a:xfrm>
        </p:grpSpPr>
        <p:grpSp>
          <p:nvGrpSpPr>
            <p:cNvPr id="6" name="Group 21">
              <a:extLst>
                <a:ext uri="{FF2B5EF4-FFF2-40B4-BE49-F238E27FC236}">
                  <a16:creationId xmlns:a16="http://schemas.microsoft.com/office/drawing/2014/main" id="{4FBA53E1-C7DD-CF43-AEA0-0E0F939A7AC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" y="576"/>
              <a:ext cx="1440" cy="2352"/>
              <a:chOff x="576" y="576"/>
              <a:chExt cx="1440" cy="2352"/>
            </a:xfrm>
          </p:grpSpPr>
          <p:sp>
            <p:nvSpPr>
              <p:cNvPr id="8" name="Oval 2">
                <a:extLst>
                  <a:ext uri="{FF2B5EF4-FFF2-40B4-BE49-F238E27FC236}">
                    <a16:creationId xmlns:a16="http://schemas.microsoft.com/office/drawing/2014/main" id="{1B36613A-233D-C740-984A-BB2DD8391B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57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9" name="Oval 3">
                <a:extLst>
                  <a:ext uri="{FF2B5EF4-FFF2-40B4-BE49-F238E27FC236}">
                    <a16:creationId xmlns:a16="http://schemas.microsoft.com/office/drawing/2014/main" id="{4620D49A-7B0A-D148-8DF4-EF1190DA9B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04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" name="Oval 4">
                <a:extLst>
                  <a:ext uri="{FF2B5EF4-FFF2-40B4-BE49-F238E27FC236}">
                    <a16:creationId xmlns:a16="http://schemas.microsoft.com/office/drawing/2014/main" id="{A3CEC545-4418-A647-8C06-92574332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1" name="Oval 5">
                <a:extLst>
                  <a:ext uri="{FF2B5EF4-FFF2-40B4-BE49-F238E27FC236}">
                    <a16:creationId xmlns:a16="http://schemas.microsoft.com/office/drawing/2014/main" id="{97ACF030-1A59-DB4E-B2F7-1B92C55200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688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2" name="Oval 6">
                <a:extLst>
                  <a:ext uri="{FF2B5EF4-FFF2-40B4-BE49-F238E27FC236}">
                    <a16:creationId xmlns:a16="http://schemas.microsoft.com/office/drawing/2014/main" id="{8E96F511-09C2-D64D-A288-FA4B22095F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63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3" name="Oval 7">
                <a:extLst>
                  <a:ext uri="{FF2B5EF4-FFF2-40B4-BE49-F238E27FC236}">
                    <a16:creationId xmlns:a16="http://schemas.microsoft.com/office/drawing/2014/main" id="{8CE3025A-66A0-8F41-AB97-783814A3BF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2448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4" name="Oval 8">
                <a:extLst>
                  <a:ext uri="{FF2B5EF4-FFF2-40B4-BE49-F238E27FC236}">
                    <a16:creationId xmlns:a16="http://schemas.microsoft.com/office/drawing/2014/main" id="{BE70D745-04FF-114D-B022-65D7561AAF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187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5" name="Oval 9">
                <a:extLst>
                  <a:ext uri="{FF2B5EF4-FFF2-40B4-BE49-F238E27FC236}">
                    <a16:creationId xmlns:a16="http://schemas.microsoft.com/office/drawing/2014/main" id="{4B1EFB14-964C-EB49-8640-D2F558C4A8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1344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6" name="Oval 10">
                <a:extLst>
                  <a:ext uri="{FF2B5EF4-FFF2-40B4-BE49-F238E27FC236}">
                    <a16:creationId xmlns:a16="http://schemas.microsoft.com/office/drawing/2014/main" id="{8AE7C5D0-F504-7846-8CC4-0A0C02F1C4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816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" name="Line 11">
                <a:extLst>
                  <a:ext uri="{FF2B5EF4-FFF2-40B4-BE49-F238E27FC236}">
                    <a16:creationId xmlns:a16="http://schemas.microsoft.com/office/drawing/2014/main" id="{267A7C40-2B3D-F34C-AEF2-A96C3649A3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16" y="720"/>
                <a:ext cx="960" cy="192"/>
              </a:xfrm>
              <a:prstGeom prst="line">
                <a:avLst/>
              </a:prstGeom>
              <a:noFill/>
              <a:ln w="63500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8" name="Line 12">
                <a:extLst>
                  <a:ext uri="{FF2B5EF4-FFF2-40B4-BE49-F238E27FC236}">
                    <a16:creationId xmlns:a16="http://schemas.microsoft.com/office/drawing/2014/main" id="{BA6236E9-7011-9042-BC8A-188D363289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16" y="1008"/>
                <a:ext cx="96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9" name="Line 13">
                <a:extLst>
                  <a:ext uri="{FF2B5EF4-FFF2-40B4-BE49-F238E27FC236}">
                    <a16:creationId xmlns:a16="http://schemas.microsoft.com/office/drawing/2014/main" id="{5DA8568D-6A37-1A40-99A2-40B8E8EAF7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16" y="1296"/>
                <a:ext cx="960" cy="67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0" name="Line 14">
                <a:extLst>
                  <a:ext uri="{FF2B5EF4-FFF2-40B4-BE49-F238E27FC236}">
                    <a16:creationId xmlns:a16="http://schemas.microsoft.com/office/drawing/2014/main" id="{ECEB6B7F-27B7-6849-9223-132C2B4437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16" y="1488"/>
                <a:ext cx="960" cy="24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1" name="Line 15">
                <a:extLst>
                  <a:ext uri="{FF2B5EF4-FFF2-40B4-BE49-F238E27FC236}">
                    <a16:creationId xmlns:a16="http://schemas.microsoft.com/office/drawing/2014/main" id="{EB844415-4707-1D4A-A6D1-0BFFA8277D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16" y="1776"/>
                <a:ext cx="960" cy="240"/>
              </a:xfrm>
              <a:prstGeom prst="line">
                <a:avLst/>
              </a:prstGeom>
              <a:noFill/>
              <a:ln w="63500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2" name="Line 16">
                <a:extLst>
                  <a:ext uri="{FF2B5EF4-FFF2-40B4-BE49-F238E27FC236}">
                    <a16:creationId xmlns:a16="http://schemas.microsoft.com/office/drawing/2014/main" id="{B3901483-319B-1442-BCA5-F2A45DE0C6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8" y="1872"/>
                <a:ext cx="1008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3" name="Line 17">
                <a:extLst>
                  <a:ext uri="{FF2B5EF4-FFF2-40B4-BE49-F238E27FC236}">
                    <a16:creationId xmlns:a16="http://schemas.microsoft.com/office/drawing/2014/main" id="{05D9F269-1475-EB4E-B88A-D1CE899930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16" y="2064"/>
                <a:ext cx="96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4" name="Line 18">
                <a:extLst>
                  <a:ext uri="{FF2B5EF4-FFF2-40B4-BE49-F238E27FC236}">
                    <a16:creationId xmlns:a16="http://schemas.microsoft.com/office/drawing/2014/main" id="{30E2BC4E-CB89-824C-B8BF-5B652BA951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64" y="2112"/>
                <a:ext cx="1008" cy="67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sp>
          <p:nvSpPr>
            <p:cNvPr id="7" name="Text Box 19">
              <a:extLst>
                <a:ext uri="{FF2B5EF4-FFF2-40B4-BE49-F238E27FC236}">
                  <a16:creationId xmlns:a16="http://schemas.microsoft.com/office/drawing/2014/main" id="{7383E5CD-BB6F-4D45-A3C8-538370CCC5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" y="3072"/>
              <a:ext cx="240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n-US" altLang="zh-CN" i="0"/>
                <a:t>L</a:t>
              </a:r>
              <a:endParaRPr lang="en-US" altLang="zh-CN" b="1" i="0" baseline="-25000"/>
            </a:p>
          </p:txBody>
        </p:sp>
      </p:grpSp>
      <p:sp>
        <p:nvSpPr>
          <p:cNvPr id="25" name="Text Box 20">
            <a:extLst>
              <a:ext uri="{FF2B5EF4-FFF2-40B4-BE49-F238E27FC236}">
                <a16:creationId xmlns:a16="http://schemas.microsoft.com/office/drawing/2014/main" id="{9C6E6262-E50E-E740-AA35-23920EBE2C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5407342"/>
            <a:ext cx="381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CN" i="0"/>
              <a:t>R</a:t>
            </a:r>
            <a:endParaRPr lang="en-US" altLang="zh-CN" i="0" baseline="-25000"/>
          </a:p>
        </p:txBody>
      </p:sp>
      <p:sp>
        <p:nvSpPr>
          <p:cNvPr id="26" name="Text Box 68">
            <a:extLst>
              <a:ext uri="{FF2B5EF4-FFF2-40B4-BE49-F238E27FC236}">
                <a16:creationId xmlns:a16="http://schemas.microsoft.com/office/drawing/2014/main" id="{05746AD8-6679-BC49-8892-EA07929FFD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0125" y="5753417"/>
            <a:ext cx="52228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CN" i="0"/>
              <a:t>(a)</a:t>
            </a:r>
          </a:p>
        </p:txBody>
      </p:sp>
      <p:grpSp>
        <p:nvGrpSpPr>
          <p:cNvPr id="27" name="Group 67">
            <a:extLst>
              <a:ext uri="{FF2B5EF4-FFF2-40B4-BE49-F238E27FC236}">
                <a16:creationId xmlns:a16="http://schemas.microsoft.com/office/drawing/2014/main" id="{00C0333C-20F1-D846-B4FE-5F0559353402}"/>
              </a:ext>
            </a:extLst>
          </p:cNvPr>
          <p:cNvGrpSpPr>
            <a:grpSpLocks/>
          </p:cNvGrpSpPr>
          <p:nvPr/>
        </p:nvGrpSpPr>
        <p:grpSpPr bwMode="auto">
          <a:xfrm>
            <a:off x="5029200" y="1720714"/>
            <a:ext cx="2286000" cy="3496734"/>
            <a:chOff x="3264" y="288"/>
            <a:chExt cx="1440" cy="2352"/>
          </a:xfrm>
        </p:grpSpPr>
        <p:sp>
          <p:nvSpPr>
            <p:cNvPr id="28" name="Oval 47">
              <a:extLst>
                <a:ext uri="{FF2B5EF4-FFF2-40B4-BE49-F238E27FC236}">
                  <a16:creationId xmlns:a16="http://schemas.microsoft.com/office/drawing/2014/main" id="{5BD35D92-8367-1B43-BC49-4EC59C490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288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9" name="Oval 48">
              <a:extLst>
                <a:ext uri="{FF2B5EF4-FFF2-40B4-BE49-F238E27FC236}">
                  <a16:creationId xmlns:a16="http://schemas.microsoft.com/office/drawing/2014/main" id="{43FF48FD-2A13-5443-BF92-E79D40EE66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816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0" name="Oval 49">
              <a:extLst>
                <a:ext uri="{FF2B5EF4-FFF2-40B4-BE49-F238E27FC236}">
                  <a16:creationId xmlns:a16="http://schemas.microsoft.com/office/drawing/2014/main" id="{5929CEB4-83B5-934D-904C-58C5A83117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187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1" name="Oval 50">
              <a:extLst>
                <a:ext uri="{FF2B5EF4-FFF2-40B4-BE49-F238E27FC236}">
                  <a16:creationId xmlns:a16="http://schemas.microsoft.com/office/drawing/2014/main" id="{51A54907-EC14-4441-9562-CE9D9DCC7B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2400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2" name="Oval 51">
              <a:extLst>
                <a:ext uri="{FF2B5EF4-FFF2-40B4-BE49-F238E27FC236}">
                  <a16:creationId xmlns:a16="http://schemas.microsoft.com/office/drawing/2014/main" id="{206AA870-7B14-4D42-B902-7E31FEA71F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1344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3" name="Oval 52">
              <a:extLst>
                <a:ext uri="{FF2B5EF4-FFF2-40B4-BE49-F238E27FC236}">
                  <a16:creationId xmlns:a16="http://schemas.microsoft.com/office/drawing/2014/main" id="{492C4439-E0E6-1942-9923-FDAC23470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2160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4" name="Oval 53">
              <a:extLst>
                <a:ext uri="{FF2B5EF4-FFF2-40B4-BE49-F238E27FC236}">
                  <a16:creationId xmlns:a16="http://schemas.microsoft.com/office/drawing/2014/main" id="{275C9AEB-449C-CF40-A79C-6ECDA03BC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1584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5" name="Oval 54">
              <a:extLst>
                <a:ext uri="{FF2B5EF4-FFF2-40B4-BE49-F238E27FC236}">
                  <a16:creationId xmlns:a16="http://schemas.microsoft.com/office/drawing/2014/main" id="{AAD57929-966F-1842-8C8A-DD77EB7C5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1056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6" name="Oval 55">
              <a:extLst>
                <a:ext uri="{FF2B5EF4-FFF2-40B4-BE49-F238E27FC236}">
                  <a16:creationId xmlns:a16="http://schemas.microsoft.com/office/drawing/2014/main" id="{2299F630-F0A2-CA46-B86F-71D8349060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528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7" name="Line 56">
              <a:extLst>
                <a:ext uri="{FF2B5EF4-FFF2-40B4-BE49-F238E27FC236}">
                  <a16:creationId xmlns:a16="http://schemas.microsoft.com/office/drawing/2014/main" id="{CCBDD420-2166-6549-BA18-F9C3E5AACB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432"/>
              <a:ext cx="96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8" name="Line 57">
              <a:extLst>
                <a:ext uri="{FF2B5EF4-FFF2-40B4-BE49-F238E27FC236}">
                  <a16:creationId xmlns:a16="http://schemas.microsoft.com/office/drawing/2014/main" id="{458D0CD1-62D9-684A-B042-C60C3E8BA0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720"/>
              <a:ext cx="960" cy="192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9" name="Line 58">
              <a:extLst>
                <a:ext uri="{FF2B5EF4-FFF2-40B4-BE49-F238E27FC236}">
                  <a16:creationId xmlns:a16="http://schemas.microsoft.com/office/drawing/2014/main" id="{271009FB-AFDF-EB4A-8A56-52D9D47168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1008"/>
              <a:ext cx="960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40" name="Line 59">
              <a:extLst>
                <a:ext uri="{FF2B5EF4-FFF2-40B4-BE49-F238E27FC236}">
                  <a16:creationId xmlns:a16="http://schemas.microsoft.com/office/drawing/2014/main" id="{F2F5BFBF-619D-6446-9E4D-13F2D5B71C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200"/>
              <a:ext cx="960" cy="240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41" name="Line 60">
              <a:extLst>
                <a:ext uri="{FF2B5EF4-FFF2-40B4-BE49-F238E27FC236}">
                  <a16:creationId xmlns:a16="http://schemas.microsoft.com/office/drawing/2014/main" id="{0C9745E1-F5E0-014D-BCEB-485EAC582A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1488"/>
              <a:ext cx="960" cy="24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42" name="Line 61">
              <a:extLst>
                <a:ext uri="{FF2B5EF4-FFF2-40B4-BE49-F238E27FC236}">
                  <a16:creationId xmlns:a16="http://schemas.microsoft.com/office/drawing/2014/main" id="{D0941E85-01EC-2944-ACB6-29BE622B49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6" y="1584"/>
              <a:ext cx="1008" cy="62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43" name="Line 62">
              <a:extLst>
                <a:ext uri="{FF2B5EF4-FFF2-40B4-BE49-F238E27FC236}">
                  <a16:creationId xmlns:a16="http://schemas.microsoft.com/office/drawing/2014/main" id="{46123F77-C25F-C34A-A0B4-F757E4EDBFA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776"/>
              <a:ext cx="96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44" name="Line 63">
              <a:extLst>
                <a:ext uri="{FF2B5EF4-FFF2-40B4-BE49-F238E27FC236}">
                  <a16:creationId xmlns:a16="http://schemas.microsoft.com/office/drawing/2014/main" id="{4BBBCCCF-0F5C-544E-B92A-8B13FE5E248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52" y="1824"/>
              <a:ext cx="1008" cy="672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</p:grpSp>
      <p:sp>
        <p:nvSpPr>
          <p:cNvPr id="45" name="Text Box 64">
            <a:extLst>
              <a:ext uri="{FF2B5EF4-FFF2-40B4-BE49-F238E27FC236}">
                <a16:creationId xmlns:a16="http://schemas.microsoft.com/office/drawing/2014/main" id="{7C3C50D8-E5C7-9A42-BDFC-F66C51AFC5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5431534"/>
            <a:ext cx="381000" cy="428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L</a:t>
            </a:r>
            <a:endParaRPr lang="en-US" altLang="zh-CN" b="1" i="0" baseline="-25000"/>
          </a:p>
        </p:txBody>
      </p:sp>
      <p:sp>
        <p:nvSpPr>
          <p:cNvPr id="46" name="Text Box 65">
            <a:extLst>
              <a:ext uri="{FF2B5EF4-FFF2-40B4-BE49-F238E27FC236}">
                <a16:creationId xmlns:a16="http://schemas.microsoft.com/office/drawing/2014/main" id="{8FB07CAF-1332-2444-B9EC-EC9C6F91D6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5431534"/>
            <a:ext cx="381000" cy="428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R</a:t>
            </a:r>
          </a:p>
        </p:txBody>
      </p:sp>
      <p:sp>
        <p:nvSpPr>
          <p:cNvPr id="47" name="Text Box 69">
            <a:extLst>
              <a:ext uri="{FF2B5EF4-FFF2-40B4-BE49-F238E27FC236}">
                <a16:creationId xmlns:a16="http://schemas.microsoft.com/office/drawing/2014/main" id="{5AF11736-901F-D043-8C30-2EA6FC219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5734822"/>
            <a:ext cx="539750" cy="428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35708010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E57890-6AB7-3443-9266-E3E114E8C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B6200B-77D7-4449-AC41-C5E554CD0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Bipartite Matching</a:t>
            </a:r>
          </a:p>
        </p:txBody>
      </p:sp>
      <p:grpSp>
        <p:nvGrpSpPr>
          <p:cNvPr id="5" name="Group 45">
            <a:extLst>
              <a:ext uri="{FF2B5EF4-FFF2-40B4-BE49-F238E27FC236}">
                <a16:creationId xmlns:a16="http://schemas.microsoft.com/office/drawing/2014/main" id="{C6F89A5D-6378-4747-A486-C78D91BA5235}"/>
              </a:ext>
            </a:extLst>
          </p:cNvPr>
          <p:cNvGrpSpPr>
            <a:grpSpLocks/>
          </p:cNvGrpSpPr>
          <p:nvPr/>
        </p:nvGrpSpPr>
        <p:grpSpPr bwMode="auto">
          <a:xfrm>
            <a:off x="914400" y="1552596"/>
            <a:ext cx="2286000" cy="3733800"/>
            <a:chOff x="3264" y="288"/>
            <a:chExt cx="1440" cy="2352"/>
          </a:xfrm>
        </p:grpSpPr>
        <p:sp>
          <p:nvSpPr>
            <p:cNvPr id="6" name="Oval 46">
              <a:extLst>
                <a:ext uri="{FF2B5EF4-FFF2-40B4-BE49-F238E27FC236}">
                  <a16:creationId xmlns:a16="http://schemas.microsoft.com/office/drawing/2014/main" id="{DBA589A4-1F60-294F-938B-5713EA5B6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288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7" name="Oval 47">
              <a:extLst>
                <a:ext uri="{FF2B5EF4-FFF2-40B4-BE49-F238E27FC236}">
                  <a16:creationId xmlns:a16="http://schemas.microsoft.com/office/drawing/2014/main" id="{99E79677-480F-8346-B160-45045A3309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816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8" name="Oval 48">
              <a:extLst>
                <a:ext uri="{FF2B5EF4-FFF2-40B4-BE49-F238E27FC236}">
                  <a16:creationId xmlns:a16="http://schemas.microsoft.com/office/drawing/2014/main" id="{941F0BA7-0FE5-454A-AE35-DEE457BC87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187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9" name="Oval 49">
              <a:extLst>
                <a:ext uri="{FF2B5EF4-FFF2-40B4-BE49-F238E27FC236}">
                  <a16:creationId xmlns:a16="http://schemas.microsoft.com/office/drawing/2014/main" id="{C7DD1C9D-583E-554A-87B8-54545D399E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2400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0" name="Oval 50">
              <a:extLst>
                <a:ext uri="{FF2B5EF4-FFF2-40B4-BE49-F238E27FC236}">
                  <a16:creationId xmlns:a16="http://schemas.microsoft.com/office/drawing/2014/main" id="{D7E8ACAF-EAFB-A549-A835-1710B8E60D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1344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1" name="Oval 51">
              <a:extLst>
                <a:ext uri="{FF2B5EF4-FFF2-40B4-BE49-F238E27FC236}">
                  <a16:creationId xmlns:a16="http://schemas.microsoft.com/office/drawing/2014/main" id="{F1B2D414-ABC7-5C4B-8EF9-B7B2AF563B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2160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2" name="Oval 52">
              <a:extLst>
                <a:ext uri="{FF2B5EF4-FFF2-40B4-BE49-F238E27FC236}">
                  <a16:creationId xmlns:a16="http://schemas.microsoft.com/office/drawing/2014/main" id="{D3931A31-35F2-5845-BFD8-690C10C431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1584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3" name="Oval 53">
              <a:extLst>
                <a:ext uri="{FF2B5EF4-FFF2-40B4-BE49-F238E27FC236}">
                  <a16:creationId xmlns:a16="http://schemas.microsoft.com/office/drawing/2014/main" id="{F0569C82-D9FC-9242-9124-662FF9AF11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1056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4" name="Oval 54">
              <a:extLst>
                <a:ext uri="{FF2B5EF4-FFF2-40B4-BE49-F238E27FC236}">
                  <a16:creationId xmlns:a16="http://schemas.microsoft.com/office/drawing/2014/main" id="{A10B2A33-CADE-0145-A858-A22F1D0B6E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528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5" name="Line 55">
              <a:extLst>
                <a:ext uri="{FF2B5EF4-FFF2-40B4-BE49-F238E27FC236}">
                  <a16:creationId xmlns:a16="http://schemas.microsoft.com/office/drawing/2014/main" id="{98D58CE9-9EEC-FD40-B829-FD05E69794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432"/>
              <a:ext cx="96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6" name="Line 56">
              <a:extLst>
                <a:ext uri="{FF2B5EF4-FFF2-40B4-BE49-F238E27FC236}">
                  <a16:creationId xmlns:a16="http://schemas.microsoft.com/office/drawing/2014/main" id="{02CBD93A-EBB0-2A40-9496-46F480D8FA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720"/>
              <a:ext cx="960" cy="192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7" name="Line 57">
              <a:extLst>
                <a:ext uri="{FF2B5EF4-FFF2-40B4-BE49-F238E27FC236}">
                  <a16:creationId xmlns:a16="http://schemas.microsoft.com/office/drawing/2014/main" id="{D2684CDE-A9A6-FC49-BDF9-F58D52AF8E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1008"/>
              <a:ext cx="960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8" name="Line 58">
              <a:extLst>
                <a:ext uri="{FF2B5EF4-FFF2-40B4-BE49-F238E27FC236}">
                  <a16:creationId xmlns:a16="http://schemas.microsoft.com/office/drawing/2014/main" id="{04DFA865-69A6-8C4E-AEDF-CF810BCE12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200"/>
              <a:ext cx="960" cy="240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9" name="Line 59">
              <a:extLst>
                <a:ext uri="{FF2B5EF4-FFF2-40B4-BE49-F238E27FC236}">
                  <a16:creationId xmlns:a16="http://schemas.microsoft.com/office/drawing/2014/main" id="{3582A999-98C3-BD4E-82E8-215E6B8707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1488"/>
              <a:ext cx="960" cy="24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0" name="Line 60">
              <a:extLst>
                <a:ext uri="{FF2B5EF4-FFF2-40B4-BE49-F238E27FC236}">
                  <a16:creationId xmlns:a16="http://schemas.microsoft.com/office/drawing/2014/main" id="{1EF7BC9D-C4C3-4841-BDF5-41BA3AF833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6" y="1584"/>
              <a:ext cx="1008" cy="62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1" name="Line 61">
              <a:extLst>
                <a:ext uri="{FF2B5EF4-FFF2-40B4-BE49-F238E27FC236}">
                  <a16:creationId xmlns:a16="http://schemas.microsoft.com/office/drawing/2014/main" id="{071969B0-38F4-404F-8B74-A2DCBFC9B5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776"/>
              <a:ext cx="96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2" name="Line 62">
              <a:extLst>
                <a:ext uri="{FF2B5EF4-FFF2-40B4-BE49-F238E27FC236}">
                  <a16:creationId xmlns:a16="http://schemas.microsoft.com/office/drawing/2014/main" id="{B2563270-5E01-D547-8DF6-74E5C6813C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52" y="1824"/>
              <a:ext cx="1008" cy="672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</p:grpSp>
      <p:sp>
        <p:nvSpPr>
          <p:cNvPr id="23" name="Text Box 63">
            <a:extLst>
              <a:ext uri="{FF2B5EF4-FFF2-40B4-BE49-F238E27FC236}">
                <a16:creationId xmlns:a16="http://schemas.microsoft.com/office/drawing/2014/main" id="{6BB60529-2906-504B-BF2B-B1ECAF7939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5357826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 dirty="0"/>
              <a:t>L</a:t>
            </a:r>
            <a:endParaRPr lang="en-US" altLang="zh-CN" b="1" i="0" baseline="-25000" dirty="0"/>
          </a:p>
        </p:txBody>
      </p:sp>
      <p:sp>
        <p:nvSpPr>
          <p:cNvPr id="24" name="Text Box 64">
            <a:extLst>
              <a:ext uri="{FF2B5EF4-FFF2-40B4-BE49-F238E27FC236}">
                <a16:creationId xmlns:a16="http://schemas.microsoft.com/office/drawing/2014/main" id="{131D106A-3A0E-1D43-B2C0-281ABA7FC6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5357826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R</a:t>
            </a:r>
          </a:p>
        </p:txBody>
      </p:sp>
      <p:sp>
        <p:nvSpPr>
          <p:cNvPr id="25" name="Text Box 65">
            <a:extLst>
              <a:ext uri="{FF2B5EF4-FFF2-40B4-BE49-F238E27FC236}">
                <a16:creationId xmlns:a16="http://schemas.microsoft.com/office/drawing/2014/main" id="{F22FD1EF-6AA0-9442-BCC3-9D2D8DC6B4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5738826"/>
            <a:ext cx="5222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(a)</a:t>
            </a:r>
          </a:p>
        </p:txBody>
      </p:sp>
      <p:sp>
        <p:nvSpPr>
          <p:cNvPr id="26" name="Oval 70">
            <a:extLst>
              <a:ext uri="{FF2B5EF4-FFF2-40B4-BE49-F238E27FC236}">
                <a16:creationId xmlns:a16="http://schemas.microsoft.com/office/drawing/2014/main" id="{CA085224-1196-F048-AAD3-EC4FA5C7C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16287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" name="Oval 71">
            <a:extLst>
              <a:ext uri="{FF2B5EF4-FFF2-40B4-BE49-F238E27FC236}">
                <a16:creationId xmlns:a16="http://schemas.microsoft.com/office/drawing/2014/main" id="{0FCDBCFB-22FA-1947-A0FB-C5CFF1ADFD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24669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8" name="Oval 72">
            <a:extLst>
              <a:ext uri="{FF2B5EF4-FFF2-40B4-BE49-F238E27FC236}">
                <a16:creationId xmlns:a16="http://schemas.microsoft.com/office/drawing/2014/main" id="{77AB7518-ADAE-8540-A375-14220B402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1433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9" name="Oval 73">
            <a:extLst>
              <a:ext uri="{FF2B5EF4-FFF2-40B4-BE49-F238E27FC236}">
                <a16:creationId xmlns:a16="http://schemas.microsoft.com/office/drawing/2014/main" id="{1364594B-79BD-AA48-9019-892B206B7E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9815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" name="Oval 74">
            <a:extLst>
              <a:ext uri="{FF2B5EF4-FFF2-40B4-BE49-F238E27FC236}">
                <a16:creationId xmlns:a16="http://schemas.microsoft.com/office/drawing/2014/main" id="{64CE4340-53D3-4E47-9965-0677217206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33051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1" name="Oval 75">
            <a:extLst>
              <a:ext uri="{FF2B5EF4-FFF2-40B4-BE49-F238E27FC236}">
                <a16:creationId xmlns:a16="http://schemas.microsoft.com/office/drawing/2014/main" id="{4505D7BF-13DB-FC4E-85DC-B53A95800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46005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2" name="Oval 76">
            <a:extLst>
              <a:ext uri="{FF2B5EF4-FFF2-40B4-BE49-F238E27FC236}">
                <a16:creationId xmlns:a16="http://schemas.microsoft.com/office/drawing/2014/main" id="{E0E28211-1907-CC47-AAA2-8D16E7C482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36861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3" name="Oval 77">
            <a:extLst>
              <a:ext uri="{FF2B5EF4-FFF2-40B4-BE49-F238E27FC236}">
                <a16:creationId xmlns:a16="http://schemas.microsoft.com/office/drawing/2014/main" id="{B7CDAC5A-E823-E84A-85C5-38FDA3854A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28479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4" name="Oval 78">
            <a:extLst>
              <a:ext uri="{FF2B5EF4-FFF2-40B4-BE49-F238E27FC236}">
                <a16:creationId xmlns:a16="http://schemas.microsoft.com/office/drawing/2014/main" id="{9C875F5D-60DC-F843-AE36-CAE642CF5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20097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5" name="Text Box 87">
            <a:extLst>
              <a:ext uri="{FF2B5EF4-FFF2-40B4-BE49-F238E27FC236}">
                <a16:creationId xmlns:a16="http://schemas.microsoft.com/office/drawing/2014/main" id="{0F7F11CA-2917-D44B-9FF3-8A58BB9D71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5434026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L</a:t>
            </a:r>
            <a:endParaRPr lang="en-US" altLang="zh-CN" b="1" i="0" baseline="-25000"/>
          </a:p>
        </p:txBody>
      </p:sp>
      <p:sp>
        <p:nvSpPr>
          <p:cNvPr id="36" name="Text Box 88">
            <a:extLst>
              <a:ext uri="{FF2B5EF4-FFF2-40B4-BE49-F238E27FC236}">
                <a16:creationId xmlns:a16="http://schemas.microsoft.com/office/drawing/2014/main" id="{4BAAE912-4882-364C-A94C-639E53ED7E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2800" y="5434026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altLang="zh-CN" i="0"/>
              <a:t>R</a:t>
            </a:r>
          </a:p>
        </p:txBody>
      </p:sp>
      <p:sp>
        <p:nvSpPr>
          <p:cNvPr id="37" name="Text Box 89">
            <a:extLst>
              <a:ext uri="{FF2B5EF4-FFF2-40B4-BE49-F238E27FC236}">
                <a16:creationId xmlns:a16="http://schemas.microsoft.com/office/drawing/2014/main" id="{F759CC7C-0587-4244-8FD3-A18785D229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5772160"/>
            <a:ext cx="539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(b)</a:t>
            </a:r>
          </a:p>
        </p:txBody>
      </p:sp>
      <p:sp>
        <p:nvSpPr>
          <p:cNvPr id="38" name="Oval 90">
            <a:extLst>
              <a:ext uri="{FF2B5EF4-FFF2-40B4-BE49-F238E27FC236}">
                <a16:creationId xmlns:a16="http://schemas.microsoft.com/office/drawing/2014/main" id="{6AE57034-E722-224A-B5E5-43EDAAF72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0" y="32289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s</a:t>
            </a:r>
          </a:p>
        </p:txBody>
      </p:sp>
      <p:sp>
        <p:nvSpPr>
          <p:cNvPr id="39" name="Oval 116">
            <a:extLst>
              <a:ext uri="{FF2B5EF4-FFF2-40B4-BE49-F238E27FC236}">
                <a16:creationId xmlns:a16="http://schemas.microsoft.com/office/drawing/2014/main" id="{D7B1C0FB-C19F-7E4E-8449-FC79E3A69E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9600" y="3381396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i="0"/>
              <a:t>t</a:t>
            </a:r>
          </a:p>
        </p:txBody>
      </p:sp>
      <p:sp>
        <p:nvSpPr>
          <p:cNvPr id="40" name="Line 117">
            <a:extLst>
              <a:ext uri="{FF2B5EF4-FFF2-40B4-BE49-F238E27FC236}">
                <a16:creationId xmlns:a16="http://schemas.microsoft.com/office/drawing/2014/main" id="{06D2D831-93CD-2D41-9DE6-4A8ACF9A0EF6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8800" y="1857396"/>
            <a:ext cx="15240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1" name="Line 118">
            <a:extLst>
              <a:ext uri="{FF2B5EF4-FFF2-40B4-BE49-F238E27FC236}">
                <a16:creationId xmlns:a16="http://schemas.microsoft.com/office/drawing/2014/main" id="{7D06C2EA-195E-BD4B-BF37-FF8EF4564DA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38800" y="2314596"/>
            <a:ext cx="1524000" cy="3048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2" name="Line 119">
            <a:extLst>
              <a:ext uri="{FF2B5EF4-FFF2-40B4-BE49-F238E27FC236}">
                <a16:creationId xmlns:a16="http://schemas.microsoft.com/office/drawing/2014/main" id="{28523612-A180-A741-A78E-6F63C87E73D6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8800" y="2771796"/>
            <a:ext cx="15240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3" name="Line 120">
            <a:extLst>
              <a:ext uri="{FF2B5EF4-FFF2-40B4-BE49-F238E27FC236}">
                <a16:creationId xmlns:a16="http://schemas.microsoft.com/office/drawing/2014/main" id="{6A9D7B26-7EE8-4A40-AB07-E3A6F167F8F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38800" y="3152796"/>
            <a:ext cx="1524000" cy="3048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4" name="Line 121">
            <a:extLst>
              <a:ext uri="{FF2B5EF4-FFF2-40B4-BE49-F238E27FC236}">
                <a16:creationId xmlns:a16="http://schemas.microsoft.com/office/drawing/2014/main" id="{BE0A4B76-95BC-1848-9283-C909651EE35F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8800" y="3609996"/>
            <a:ext cx="1447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5" name="Line 122">
            <a:extLst>
              <a:ext uri="{FF2B5EF4-FFF2-40B4-BE49-F238E27FC236}">
                <a16:creationId xmlns:a16="http://schemas.microsoft.com/office/drawing/2014/main" id="{AF01F115-92E8-3B43-8319-326D8BC939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3686196"/>
            <a:ext cx="16002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6" name="Line 123">
            <a:extLst>
              <a:ext uri="{FF2B5EF4-FFF2-40B4-BE49-F238E27FC236}">
                <a16:creationId xmlns:a16="http://schemas.microsoft.com/office/drawing/2014/main" id="{1D8AD5B8-344A-F947-BC5D-6B7C632284D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38800" y="4067196"/>
            <a:ext cx="1447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7" name="Line 124">
            <a:extLst>
              <a:ext uri="{FF2B5EF4-FFF2-40B4-BE49-F238E27FC236}">
                <a16:creationId xmlns:a16="http://schemas.microsoft.com/office/drawing/2014/main" id="{43F19A3E-EA55-0F43-A569-D7A4D7573A6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38800" y="4143396"/>
            <a:ext cx="1600200" cy="10668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8" name="Line 125">
            <a:extLst>
              <a:ext uri="{FF2B5EF4-FFF2-40B4-BE49-F238E27FC236}">
                <a16:creationId xmlns:a16="http://schemas.microsoft.com/office/drawing/2014/main" id="{64E12732-7DC0-E04D-87E6-DB632199D4E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67200" y="1933596"/>
            <a:ext cx="9906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9" name="Line 126">
            <a:extLst>
              <a:ext uri="{FF2B5EF4-FFF2-40B4-BE49-F238E27FC236}">
                <a16:creationId xmlns:a16="http://schemas.microsoft.com/office/drawing/2014/main" id="{08919576-053B-654B-94C8-E2D646463DB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43400" y="2695596"/>
            <a:ext cx="914400" cy="5334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0" name="Line 127">
            <a:extLst>
              <a:ext uri="{FF2B5EF4-FFF2-40B4-BE49-F238E27FC236}">
                <a16:creationId xmlns:a16="http://schemas.microsoft.com/office/drawing/2014/main" id="{9012A31A-AE19-9743-981C-9E043FE4144F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3400" y="3381396"/>
            <a:ext cx="914400" cy="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1" name="Line 128">
            <a:extLst>
              <a:ext uri="{FF2B5EF4-FFF2-40B4-BE49-F238E27FC236}">
                <a16:creationId xmlns:a16="http://schemas.microsoft.com/office/drawing/2014/main" id="{E3E2FF5B-5743-F84D-BF44-33527F91C37B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3400" y="3533796"/>
            <a:ext cx="9144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2" name="Line 129">
            <a:extLst>
              <a:ext uri="{FF2B5EF4-FFF2-40B4-BE49-F238E27FC236}">
                <a16:creationId xmlns:a16="http://schemas.microsoft.com/office/drawing/2014/main" id="{C072F49F-FDC3-6343-96AF-FF383DB3A915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3609996"/>
            <a:ext cx="990600" cy="14478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3" name="Line 130">
            <a:extLst>
              <a:ext uri="{FF2B5EF4-FFF2-40B4-BE49-F238E27FC236}">
                <a16:creationId xmlns:a16="http://schemas.microsoft.com/office/drawing/2014/main" id="{41AE855C-83B7-154A-A25D-28673CFF78E8}"/>
              </a:ext>
            </a:extLst>
          </p:cNvPr>
          <p:cNvSpPr>
            <a:spLocks noChangeShapeType="1"/>
          </p:cNvSpPr>
          <p:nvPr/>
        </p:nvSpPr>
        <p:spPr bwMode="auto">
          <a:xfrm>
            <a:off x="7543800" y="2314596"/>
            <a:ext cx="762000" cy="10668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4" name="Line 131">
            <a:extLst>
              <a:ext uri="{FF2B5EF4-FFF2-40B4-BE49-F238E27FC236}">
                <a16:creationId xmlns:a16="http://schemas.microsoft.com/office/drawing/2014/main" id="{8D813E80-A8DD-5043-816B-35318C154006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3152796"/>
            <a:ext cx="762000" cy="3810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5" name="Line 132">
            <a:extLst>
              <a:ext uri="{FF2B5EF4-FFF2-40B4-BE49-F238E27FC236}">
                <a16:creationId xmlns:a16="http://schemas.microsoft.com/office/drawing/2014/main" id="{866A5489-C196-984E-ACC6-953EEBCAE40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543800" y="3609996"/>
            <a:ext cx="609600" cy="2286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6" name="Line 133">
            <a:extLst>
              <a:ext uri="{FF2B5EF4-FFF2-40B4-BE49-F238E27FC236}">
                <a16:creationId xmlns:a16="http://schemas.microsoft.com/office/drawing/2014/main" id="{32187BA8-4FF6-7C42-B6EB-FB4D52428F8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543800" y="3686196"/>
            <a:ext cx="7620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CE618B4-20C1-DA4B-BAEC-50ABBB381E81}"/>
              </a:ext>
            </a:extLst>
          </p:cNvPr>
          <p:cNvSpPr txBox="1"/>
          <p:nvPr/>
        </p:nvSpPr>
        <p:spPr>
          <a:xfrm>
            <a:off x="2051868" y="6268524"/>
            <a:ext cx="4479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We can solve this by running maximum flow!</a:t>
            </a:r>
          </a:p>
        </p:txBody>
      </p:sp>
    </p:spTree>
    <p:extLst>
      <p:ext uri="{BB962C8B-B14F-4D97-AF65-F5344CB8AC3E}">
        <p14:creationId xmlns:p14="http://schemas.microsoft.com/office/powerpoint/2010/main" val="12287754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A2EF6A-F55F-EE41-988A-9C3B7F202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E5B38C-B1F1-984C-AF14-134F14EAE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s-t Cut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32FA67-147E-E54A-B77A-6115A993E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>
                <a:ea typeface="新細明體" charset="-120"/>
              </a:rPr>
              <a:t>A s-t cut of a graph G consists of an edge set E such that G - E separate s and t in two components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345CBA-13B3-6E4A-A7DF-2C7F7FC7B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451010"/>
            <a:ext cx="5838969" cy="367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4805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F9749C-52F1-CE45-9F86-F1A1F1FCA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53FD35-3060-7B4E-98A1-9CED614F6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s-t Cut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97379-EE2A-0445-B67F-5B8444A66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s-t cut set with the minimum cut weight</a:t>
            </a:r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E0D561DC-B322-5D4A-AF8F-34C7D7C02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altLang="zh-TW" sz="2400" dirty="0">
                <a:solidFill>
                  <a:schemeClr val="bg1"/>
                </a:solidFill>
              </a:rPr>
              <a:t>s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A1B2028A-99E6-764A-AC50-386DA1A32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107E05D0-08F5-924D-B917-F93ADA22D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839B6248-2199-DD42-A885-0CF63A10FD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altLang="zh-TW" sz="2400" dirty="0">
                <a:solidFill>
                  <a:schemeClr val="bg1"/>
                </a:solidFill>
              </a:rPr>
              <a:t>t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87650287-8CCC-AB44-AF4F-572AE21370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77B0AB73-4F2C-3549-9264-3E41651E97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339F525F-C4A5-3645-8DD0-B449295A623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8C36547C-F3B1-7048-BBF1-628743010947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079BCBEA-5997-DC40-B54E-2E11908C26FF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DEC3ECA8-F72B-D04D-AB44-43C0F030CCE8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5E2946F0-9B47-6443-847E-A6D56E94609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A96FF0F-ED21-AA47-B40A-4830D71033E1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6CAAB4C5-8C5F-0746-8E60-DC89AD3116E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722327ED-5AB6-0C44-BF5D-5F72C812A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BAFCE9F8-F0AB-D64E-A570-790BCB297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8CE5B450-9AE2-084D-BB48-54DF8A32BA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F39C8B10-8E73-CD44-86DA-672748ADC5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336312C3-D09F-544E-9B09-1F22E361F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5F4BC07D-03A2-A845-8616-BE81946FAE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14BF8674-BA43-9945-ADFF-24D9FCE571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A082E2-E6A6-C44D-BEAA-C6E0F8502BBB}"/>
              </a:ext>
            </a:extLst>
          </p:cNvPr>
          <p:cNvSpPr txBox="1"/>
          <p:nvPr/>
        </p:nvSpPr>
        <p:spPr>
          <a:xfrm>
            <a:off x="345504" y="5692246"/>
            <a:ext cx="2547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Is this the minimum cut?</a:t>
            </a:r>
          </a:p>
        </p:txBody>
      </p:sp>
    </p:spTree>
    <p:extLst>
      <p:ext uri="{BB962C8B-B14F-4D97-AF65-F5344CB8AC3E}">
        <p14:creationId xmlns:p14="http://schemas.microsoft.com/office/powerpoint/2010/main" val="24041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418327-70D6-8C4F-B197-5066CD5FF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3D3103-BC85-4A41-9BBF-D8117CB58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Constraint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44A27-6AE3-6E4A-8B03-7C1DEFE2F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zh-CN" dirty="0">
                <a:sym typeface="Symbol" pitchFamily="18" charset="2"/>
              </a:rPr>
              <a:t>G=(V,E): a flow network with capacity function c.</a:t>
            </a:r>
          </a:p>
          <a:p>
            <a:pPr algn="just"/>
            <a:r>
              <a:rPr lang="en-US" altLang="zh-CN" i="1" dirty="0">
                <a:sym typeface="Symbol" pitchFamily="18" charset="2"/>
              </a:rPr>
              <a:t>s</a:t>
            </a:r>
            <a:r>
              <a:rPr lang="en-US" altLang="zh-CN" dirty="0">
                <a:sym typeface="Symbol" pitchFamily="18" charset="2"/>
              </a:rPr>
              <a:t> -- the source and  </a:t>
            </a:r>
            <a:r>
              <a:rPr lang="en-US" altLang="zh-CN" i="1" dirty="0">
                <a:sym typeface="Symbol" pitchFamily="18" charset="2"/>
              </a:rPr>
              <a:t>t</a:t>
            </a:r>
            <a:r>
              <a:rPr lang="en-US" altLang="zh-CN" dirty="0">
                <a:sym typeface="Symbol" pitchFamily="18" charset="2"/>
              </a:rPr>
              <a:t> -- the sink.</a:t>
            </a:r>
          </a:p>
          <a:p>
            <a:pPr algn="just"/>
            <a:r>
              <a:rPr lang="en-US" altLang="zh-CN" dirty="0">
                <a:sym typeface="Symbol" pitchFamily="18" charset="2"/>
              </a:rPr>
              <a:t>A flow f(u, v) in G must satisfy</a:t>
            </a:r>
          </a:p>
          <a:p>
            <a:pPr marL="822960" lvl="1" indent="-457200" algn="just">
              <a:buFont typeface="+mj-lt"/>
              <a:buAutoNum type="arabicPeriod"/>
            </a:pPr>
            <a:r>
              <a:rPr lang="en-US" altLang="zh-CN" dirty="0">
                <a:solidFill>
                  <a:schemeClr val="accent2"/>
                </a:solidFill>
                <a:sym typeface="Symbol" pitchFamily="18" charset="2"/>
              </a:rPr>
              <a:t>Capacity constraint</a:t>
            </a:r>
            <a:r>
              <a:rPr lang="en-US" altLang="zh-CN" dirty="0">
                <a:sym typeface="Symbol" pitchFamily="18" charset="2"/>
              </a:rPr>
              <a:t> </a:t>
            </a:r>
          </a:p>
          <a:p>
            <a:pPr lvl="2" algn="just"/>
            <a:r>
              <a:rPr lang="en-US" altLang="zh-CN" dirty="0">
                <a:sym typeface="Symbol" pitchFamily="18" charset="2"/>
              </a:rPr>
              <a:t>For all </a:t>
            </a:r>
            <a:r>
              <a:rPr lang="en-US" altLang="zh-CN" dirty="0" err="1">
                <a:sym typeface="Symbol" pitchFamily="18" charset="2"/>
              </a:rPr>
              <a:t>u,v</a:t>
            </a:r>
            <a:r>
              <a:rPr lang="en-US" altLang="zh-CN" dirty="0">
                <a:sym typeface="Symbol" pitchFamily="18" charset="2"/>
              </a:rPr>
              <a:t> V, we require f(u, v)  c(u, v).</a:t>
            </a:r>
          </a:p>
          <a:p>
            <a:pPr marL="822960" lvl="1" indent="-457200" algn="just">
              <a:buFont typeface="+mj-lt"/>
              <a:buAutoNum type="arabicPeriod"/>
            </a:pPr>
            <a:r>
              <a:rPr lang="en-US" altLang="zh-CN" dirty="0">
                <a:solidFill>
                  <a:schemeClr val="accent2"/>
                </a:solidFill>
                <a:sym typeface="Symbol" pitchFamily="18" charset="2"/>
              </a:rPr>
              <a:t>Flow conservation</a:t>
            </a:r>
          </a:p>
          <a:p>
            <a:pPr lvl="2" algn="just"/>
            <a:r>
              <a:rPr lang="en-US" altLang="zh-CN" dirty="0">
                <a:sym typeface="Symbol" pitchFamily="18" charset="2"/>
              </a:rPr>
              <a:t>For all u V-{s, t}, we require </a:t>
            </a:r>
          </a:p>
          <a:p>
            <a:pPr algn="just"/>
            <a:endParaRPr lang="en-US" altLang="zh-CN" dirty="0">
              <a:sym typeface="Symbol" pitchFamily="18" charset="2"/>
            </a:endParaRPr>
          </a:p>
          <a:p>
            <a:pPr algn="just">
              <a:buFontTx/>
              <a:buNone/>
            </a:pPr>
            <a:r>
              <a:rPr lang="en-US" altLang="zh-CN" dirty="0">
                <a:sym typeface="Symbol" pitchFamily="18" charset="2"/>
              </a:rPr>
              <a:t>                               </a:t>
            </a:r>
          </a:p>
          <a:p>
            <a:endParaRPr lang="en-US" dirty="0"/>
          </a:p>
        </p:txBody>
      </p:sp>
      <p:sp>
        <p:nvSpPr>
          <p:cNvPr id="5" name="Oval 6">
            <a:extLst>
              <a:ext uri="{FF2B5EF4-FFF2-40B4-BE49-F238E27FC236}">
                <a16:creationId xmlns:a16="http://schemas.microsoft.com/office/drawing/2014/main" id="{9425A1AC-2099-0342-84C2-A590502F9F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0455" y="4808672"/>
            <a:ext cx="838200" cy="762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6" name="Line 7">
            <a:extLst>
              <a:ext uri="{FF2B5EF4-FFF2-40B4-BE49-F238E27FC236}">
                <a16:creationId xmlns:a16="http://schemas.microsoft.com/office/drawing/2014/main" id="{A9A8CC36-9101-C041-8525-EC47B08F5B6F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9855" y="4732472"/>
            <a:ext cx="9906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E4C05085-5B55-E84D-8A75-679E681F498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80323" y="5165862"/>
            <a:ext cx="1000132" cy="50006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" name="Line 11">
            <a:extLst>
              <a:ext uri="{FF2B5EF4-FFF2-40B4-BE49-F238E27FC236}">
                <a16:creationId xmlns:a16="http://schemas.microsoft.com/office/drawing/2014/main" id="{AF826AC7-F242-9542-B622-3BE02087F1A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324063" y="4737234"/>
            <a:ext cx="728028" cy="35719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9" name="Line 12">
            <a:extLst>
              <a:ext uri="{FF2B5EF4-FFF2-40B4-BE49-F238E27FC236}">
                <a16:creationId xmlns:a16="http://schemas.microsoft.com/office/drawing/2014/main" id="{417DBEB6-74CB-BD4C-A34A-65BE5A103DFE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0415" y="5165862"/>
            <a:ext cx="838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graphicFrame>
        <p:nvGraphicFramePr>
          <p:cNvPr id="10" name="Object 13">
            <a:extLst>
              <a:ext uri="{FF2B5EF4-FFF2-40B4-BE49-F238E27FC236}">
                <a16:creationId xmlns:a16="http://schemas.microsoft.com/office/drawing/2014/main" id="{CAEC6B97-A7D4-1D48-A981-6FAAF329BA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43979"/>
              </p:ext>
            </p:extLst>
          </p:nvPr>
        </p:nvGraphicFramePr>
        <p:xfrm>
          <a:off x="1071538" y="4735180"/>
          <a:ext cx="3000396" cy="861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" name="方程式" r:id="rId3" imgW="1193760" imgH="342720" progId="Equation.3">
                  <p:embed/>
                </p:oleObj>
              </mc:Choice>
              <mc:Fallback>
                <p:oleObj name="方程式" r:id="rId3" imgW="1193760" imgH="342720" progId="Equation.3">
                  <p:embed/>
                  <p:pic>
                    <p:nvPicPr>
                      <p:cNvPr id="4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4735180"/>
                        <a:ext cx="3000396" cy="86136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FAFEF92-D825-BE4C-9426-23CBC84A2282}"/>
              </a:ext>
            </a:extLst>
          </p:cNvPr>
          <p:cNvSpPr txBox="1"/>
          <p:nvPr/>
        </p:nvSpPr>
        <p:spPr>
          <a:xfrm>
            <a:off x="5832752" y="4521611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3167CD-6FF7-F747-8EA9-7A385F156465}"/>
              </a:ext>
            </a:extLst>
          </p:cNvPr>
          <p:cNvSpPr txBox="1"/>
          <p:nvPr/>
        </p:nvSpPr>
        <p:spPr>
          <a:xfrm>
            <a:off x="5832752" y="545992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C22892-8766-2840-BA3A-6482FFBA91DA}"/>
              </a:ext>
            </a:extLst>
          </p:cNvPr>
          <p:cNvSpPr txBox="1"/>
          <p:nvPr/>
        </p:nvSpPr>
        <p:spPr>
          <a:xfrm>
            <a:off x="7448337" y="5363862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41AE5F-47E1-0949-9143-B008B5AD8BAC}"/>
              </a:ext>
            </a:extLst>
          </p:cNvPr>
          <p:cNvSpPr txBox="1"/>
          <p:nvPr/>
        </p:nvSpPr>
        <p:spPr>
          <a:xfrm>
            <a:off x="7443016" y="448113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9E042A-847A-404E-B7D9-5F38ADAB0E11}"/>
              </a:ext>
            </a:extLst>
          </p:cNvPr>
          <p:cNvSpPr txBox="1"/>
          <p:nvPr/>
        </p:nvSpPr>
        <p:spPr>
          <a:xfrm>
            <a:off x="6400800" y="5982396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a+b</a:t>
            </a:r>
            <a:r>
              <a:rPr lang="en-US" dirty="0"/>
              <a:t> = </a:t>
            </a:r>
            <a:r>
              <a:rPr lang="en-US" dirty="0" err="1"/>
              <a:t>d+c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3110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F9749C-52F1-CE45-9F86-F1A1F1FCA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53FD35-3060-7B4E-98A1-9CED614F6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s-t Cut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97379-EE2A-0445-B67F-5B8444A66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s-t cut set with the minimum weight</a:t>
            </a:r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E0D561DC-B322-5D4A-AF8F-34C7D7C02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276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altLang="zh-TW" sz="2800" dirty="0">
                <a:solidFill>
                  <a:schemeClr val="bg1"/>
                </a:solidFill>
              </a:rPr>
              <a:t>s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6" name="Oval 60">
            <a:extLst>
              <a:ext uri="{FF2B5EF4-FFF2-40B4-BE49-F238E27FC236}">
                <a16:creationId xmlns:a16="http://schemas.microsoft.com/office/drawing/2014/main" id="{A1B2028A-99E6-764A-AC50-386DA1A32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419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7" name="Oval 61">
            <a:extLst>
              <a:ext uri="{FF2B5EF4-FFF2-40B4-BE49-F238E27FC236}">
                <a16:creationId xmlns:a16="http://schemas.microsoft.com/office/drawing/2014/main" id="{107E05D0-08F5-924D-B917-F93ADA22D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3717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8" name="Oval 62">
            <a:extLst>
              <a:ext uri="{FF2B5EF4-FFF2-40B4-BE49-F238E27FC236}">
                <a16:creationId xmlns:a16="http://schemas.microsoft.com/office/drawing/2014/main" id="{839B6248-2199-DD42-A885-0CF63A10FD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0481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en-US" altLang="zh-TW" sz="2400" dirty="0">
                <a:solidFill>
                  <a:schemeClr val="bg1"/>
                </a:solidFill>
              </a:rPr>
              <a:t>t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sp>
        <p:nvSpPr>
          <p:cNvPr id="9" name="Oval 63">
            <a:extLst>
              <a:ext uri="{FF2B5EF4-FFF2-40B4-BE49-F238E27FC236}">
                <a16:creationId xmlns:a16="http://schemas.microsoft.com/office/drawing/2014/main" id="{87650287-8CCC-AB44-AF4F-572AE21370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959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" name="Oval 64">
            <a:extLst>
              <a:ext uri="{FF2B5EF4-FFF2-40B4-BE49-F238E27FC236}">
                <a16:creationId xmlns:a16="http://schemas.microsoft.com/office/drawing/2014/main" id="{77B0AB73-4F2C-3549-9264-3E41651E97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29551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1" name="Line 65">
            <a:extLst>
              <a:ext uri="{FF2B5EF4-FFF2-40B4-BE49-F238E27FC236}">
                <a16:creationId xmlns:a16="http://schemas.microsoft.com/office/drawing/2014/main" id="{339F525F-C4A5-3645-8DD0-B449295A623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81312"/>
            <a:ext cx="1295400" cy="13716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66">
            <a:extLst>
              <a:ext uri="{FF2B5EF4-FFF2-40B4-BE49-F238E27FC236}">
                <a16:creationId xmlns:a16="http://schemas.microsoft.com/office/drawing/2014/main" id="{8C36547C-F3B1-7048-BBF1-628743010947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4886312"/>
            <a:ext cx="129540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68">
            <a:extLst>
              <a:ext uri="{FF2B5EF4-FFF2-40B4-BE49-F238E27FC236}">
                <a16:creationId xmlns:a16="http://schemas.microsoft.com/office/drawing/2014/main" id="{079BCBEA-5997-DC40-B54E-2E11908C26FF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76512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69">
            <a:extLst>
              <a:ext uri="{FF2B5EF4-FFF2-40B4-BE49-F238E27FC236}">
                <a16:creationId xmlns:a16="http://schemas.microsoft.com/office/drawing/2014/main" id="{DEC3ECA8-F72B-D04D-AB44-43C0F030CCE8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5800712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70">
            <a:extLst>
              <a:ext uri="{FF2B5EF4-FFF2-40B4-BE49-F238E27FC236}">
                <a16:creationId xmlns:a16="http://schemas.microsoft.com/office/drawing/2014/main" id="{5E2946F0-9B47-6443-847E-A6D56E94609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981312"/>
            <a:ext cx="1600200" cy="2514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71">
            <a:extLst>
              <a:ext uri="{FF2B5EF4-FFF2-40B4-BE49-F238E27FC236}">
                <a16:creationId xmlns:a16="http://schemas.microsoft.com/office/drawing/2014/main" id="{DA96FF0F-ED21-AA47-B40A-4830D71033E1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2752712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72">
            <a:extLst>
              <a:ext uri="{FF2B5EF4-FFF2-40B4-BE49-F238E27FC236}">
                <a16:creationId xmlns:a16="http://schemas.microsoft.com/office/drawing/2014/main" id="{6CAAB4C5-8C5F-0746-8E60-DC89AD3116E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1200" y="4581512"/>
            <a:ext cx="129540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Text Box 22">
            <a:extLst>
              <a:ext uri="{FF2B5EF4-FFF2-40B4-BE49-F238E27FC236}">
                <a16:creationId xmlns:a16="http://schemas.microsoft.com/office/drawing/2014/main" id="{722327ED-5AB6-0C44-BF5D-5F72C812A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9912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19" name="Text Box 24">
            <a:extLst>
              <a:ext uri="{FF2B5EF4-FFF2-40B4-BE49-F238E27FC236}">
                <a16:creationId xmlns:a16="http://schemas.microsoft.com/office/drawing/2014/main" id="{BAFCE9F8-F0AB-D64E-A570-790BCB297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581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0" name="Text Box 25">
            <a:extLst>
              <a:ext uri="{FF2B5EF4-FFF2-40B4-BE49-F238E27FC236}">
                <a16:creationId xmlns:a16="http://schemas.microsoft.com/office/drawing/2014/main" id="{8CE5B450-9AE2-084D-BB48-54DF8A32BA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86312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1" name="Text Box 26">
            <a:extLst>
              <a:ext uri="{FF2B5EF4-FFF2-40B4-BE49-F238E27FC236}">
                <a16:creationId xmlns:a16="http://schemas.microsoft.com/office/drawing/2014/main" id="{F39C8B10-8E73-CD44-86DA-672748ADC5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419712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2" name="Text Box 28">
            <a:extLst>
              <a:ext uri="{FF2B5EF4-FFF2-40B4-BE49-F238E27FC236}">
                <a16:creationId xmlns:a16="http://schemas.microsoft.com/office/drawing/2014/main" id="{336312C3-D09F-544E-9B09-1F22E361F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990712"/>
            <a:ext cx="76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3" name="Text Box 24">
            <a:extLst>
              <a:ext uri="{FF2B5EF4-FFF2-40B4-BE49-F238E27FC236}">
                <a16:creationId xmlns:a16="http://schemas.microsoft.com/office/drawing/2014/main" id="{5F4BC07D-03A2-A845-8616-BE81946FAE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29813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14BF8674-BA43-9945-ADFF-24D9FCE571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819512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3C8678-3062-F94A-86DF-BCFFC90914C4}"/>
              </a:ext>
            </a:extLst>
          </p:cNvPr>
          <p:cNvSpPr txBox="1"/>
          <p:nvPr/>
        </p:nvSpPr>
        <p:spPr>
          <a:xfrm>
            <a:off x="832428" y="5507580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Minimum cut!</a:t>
            </a:r>
          </a:p>
        </p:txBody>
      </p:sp>
    </p:spTree>
    <p:extLst>
      <p:ext uri="{BB962C8B-B14F-4D97-AF65-F5344CB8AC3E}">
        <p14:creationId xmlns:p14="http://schemas.microsoft.com/office/powerpoint/2010/main" val="5670675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54F484-D078-214C-A4EB-448CA2651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83E1D7-7DED-314E-A2FA-202D496D2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A1760A-6415-D447-82AC-B9C52FC7D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 fontScale="92500" lnSpcReduction="20000"/>
          </a:bodyPr>
          <a:lstStyle/>
          <a:p>
            <a:pPr marL="342900" lvl="0" indent="-342900" algn="just" defTabSz="914400">
              <a:buFont typeface="Arial" pitchFamily="34" charset="0"/>
              <a:buChar char="•"/>
              <a:defRPr/>
            </a:pPr>
            <a:r>
              <a:rPr lang="en-US" altLang="zh-TW" sz="2800" b="0" dirty="0">
                <a:latin typeface="Times New Roman" pitchFamily="18" charset="0"/>
                <a:ea typeface="新細明體" charset="-120"/>
                <a:cs typeface="Times New Roman" pitchFamily="18" charset="0"/>
                <a:sym typeface="Symbol" pitchFamily="18" charset="2"/>
              </a:rPr>
              <a:t>Can we give upper bounds on the maximum flow value before finding any augmenting paths?</a:t>
            </a:r>
          </a:p>
          <a:p>
            <a:pPr marL="857250" lvl="1" indent="-342900" algn="just" defTabSz="914400">
              <a:buFont typeface="Arial" pitchFamily="34" charset="0"/>
              <a:buChar char="•"/>
              <a:defRPr/>
            </a:pPr>
            <a:r>
              <a:rPr lang="en-US" altLang="zh-TW" sz="2600" b="0" dirty="0">
                <a:latin typeface="Times New Roman" pitchFamily="18" charset="0"/>
                <a:ea typeface="新細明體" charset="-120"/>
                <a:cs typeface="Times New Roman" pitchFamily="18" charset="0"/>
                <a:sym typeface="Symbol" pitchFamily="18" charset="2"/>
              </a:rPr>
              <a:t>One possible upper bound is the total capacity of the arcs leaving the source:</a:t>
            </a:r>
          </a:p>
          <a:p>
            <a:pPr marL="857250" lvl="1" indent="-342900" algn="just" defTabSz="914400">
              <a:buFont typeface="Arial" pitchFamily="34" charset="0"/>
              <a:buChar char="•"/>
              <a:defRPr/>
            </a:pPr>
            <a:r>
              <a:rPr lang="en-US" altLang="zh-TW" sz="2600" b="0" dirty="0">
                <a:latin typeface="Times New Roman" pitchFamily="18" charset="0"/>
                <a:ea typeface="新細明體" charset="-120"/>
                <a:cs typeface="Times New Roman" pitchFamily="18" charset="0"/>
                <a:sym typeface="Symbol" pitchFamily="18" charset="2"/>
              </a:rPr>
              <a:t>Another upper bound is the total capacity of the arcs entering the sink: </a:t>
            </a:r>
          </a:p>
          <a:p>
            <a:pPr marL="0" lvl="0" indent="0" algn="just" defTabSz="914400">
              <a:buNone/>
              <a:defRPr/>
            </a:pPr>
            <a:endParaRPr lang="en-US" altLang="zh-TW" sz="2800" dirty="0">
              <a:solidFill>
                <a:srgbClr val="FF0000"/>
              </a:solidFill>
              <a:latin typeface="Times New Roman" pitchFamily="18" charset="0"/>
              <a:ea typeface="新細明體" charset="-120"/>
              <a:cs typeface="Times New Roman" pitchFamily="18" charset="0"/>
              <a:sym typeface="Symbol" pitchFamily="18" charset="2"/>
            </a:endParaRPr>
          </a:p>
          <a:p>
            <a:pPr marL="0" lvl="0" indent="0" algn="just" defTabSz="914400">
              <a:buNone/>
              <a:defRPr/>
            </a:pPr>
            <a:r>
              <a:rPr lang="en-US" altLang="zh-TW" sz="2800" dirty="0">
                <a:solidFill>
                  <a:srgbClr val="FF0000"/>
                </a:solidFill>
                <a:latin typeface="Times New Roman" pitchFamily="18" charset="0"/>
                <a:ea typeface="新細明體" charset="-120"/>
                <a:cs typeface="Times New Roman" pitchFamily="18" charset="0"/>
                <a:sym typeface="Symbol" pitchFamily="18" charset="2"/>
              </a:rPr>
              <a:t>Ideally, this upper bound is equal to the maximum flow value. </a:t>
            </a:r>
          </a:p>
          <a:p>
            <a:pPr marL="0" lvl="0" indent="0" algn="just" defTabSz="914400">
              <a:buNone/>
              <a:defRPr/>
            </a:pPr>
            <a:endParaRPr lang="en-US" altLang="zh-TW" sz="2800" b="0" dirty="0">
              <a:latin typeface="Times New Roman" pitchFamily="18" charset="0"/>
              <a:ea typeface="新細明體" charset="-120"/>
              <a:cs typeface="Times New Roman" pitchFamily="18" charset="0"/>
              <a:sym typeface="Symbol" pitchFamily="18" charset="2"/>
            </a:endParaRPr>
          </a:p>
          <a:p>
            <a:pPr marL="0" lvl="0" indent="0" algn="just" defTabSz="914400">
              <a:buNone/>
              <a:defRPr/>
            </a:pPr>
            <a:r>
              <a:rPr lang="en-US" altLang="zh-TW" sz="2800" b="0" dirty="0">
                <a:latin typeface="Times New Roman" pitchFamily="18" charset="0"/>
                <a:ea typeface="新細明體" charset="-120"/>
                <a:cs typeface="Times New Roman" pitchFamily="18" charset="0"/>
                <a:sym typeface="Symbol" pitchFamily="18" charset="2"/>
              </a:rPr>
              <a:t>Thus, we could recognize that the algorithm output is optimal simply by </a:t>
            </a:r>
            <a:r>
              <a:rPr lang="en-US" altLang="zh-TW" sz="2800" dirty="0">
                <a:solidFill>
                  <a:srgbClr val="FF0000"/>
                </a:solidFill>
                <a:latin typeface="Times New Roman" pitchFamily="18" charset="0"/>
                <a:ea typeface="新細明體" charset="-120"/>
                <a:cs typeface="Times New Roman" pitchFamily="18" charset="0"/>
                <a:sym typeface="Symbol" pitchFamily="18" charset="2"/>
              </a:rPr>
              <a:t>comparing the flow value with the upper bound.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184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21BDEF-AAE9-7241-A84C-AA5381C56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D46BA0-61E4-B445-AA00-0C0A8075E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grpSp>
        <p:nvGrpSpPr>
          <p:cNvPr id="5" name="Group 42">
            <a:extLst>
              <a:ext uri="{FF2B5EF4-FFF2-40B4-BE49-F238E27FC236}">
                <a16:creationId xmlns:a16="http://schemas.microsoft.com/office/drawing/2014/main" id="{F31920C7-CE2B-F142-8558-87DFB6C36435}"/>
              </a:ext>
            </a:extLst>
          </p:cNvPr>
          <p:cNvGrpSpPr>
            <a:grpSpLocks/>
          </p:cNvGrpSpPr>
          <p:nvPr/>
        </p:nvGrpSpPr>
        <p:grpSpPr bwMode="auto">
          <a:xfrm>
            <a:off x="1095393" y="2847987"/>
            <a:ext cx="5976937" cy="2220913"/>
            <a:chOff x="408" y="2682"/>
            <a:chExt cx="3765" cy="1399"/>
          </a:xfrm>
        </p:grpSpPr>
        <p:sp>
          <p:nvSpPr>
            <p:cNvPr id="6" name="Oval 2">
              <a:extLst>
                <a:ext uri="{FF2B5EF4-FFF2-40B4-BE49-F238E27FC236}">
                  <a16:creationId xmlns:a16="http://schemas.microsoft.com/office/drawing/2014/main" id="{363C10F4-9663-C74F-A040-BDD85443F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271"/>
              <a:ext cx="250" cy="22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25095B73-6939-644A-B41D-9FF024D2DB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3816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07686106-D76A-B842-97F2-F7F96F5DD3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2727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4471CB08-E5F7-F046-BDC3-BF468E120F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" y="3838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3D5A1B0C-9762-A846-A494-E040604E00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6" y="2750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1" name="Oval 30">
              <a:extLst>
                <a:ext uri="{FF2B5EF4-FFF2-40B4-BE49-F238E27FC236}">
                  <a16:creationId xmlns:a16="http://schemas.microsoft.com/office/drawing/2014/main" id="{14A5870D-694D-4446-A602-DD55EC3027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" y="3317"/>
              <a:ext cx="250" cy="22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2" name="Text Box 32">
              <a:extLst>
                <a:ext uri="{FF2B5EF4-FFF2-40B4-BE49-F238E27FC236}">
                  <a16:creationId xmlns:a16="http://schemas.microsoft.com/office/drawing/2014/main" id="{9ECB942F-C0D4-B74F-B031-832C660C08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" y="3310"/>
              <a:ext cx="249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ea typeface="新細明體" charset="-120"/>
                </a:rPr>
                <a:t>S</a:t>
              </a:r>
            </a:p>
          </p:txBody>
        </p:sp>
        <p:sp>
          <p:nvSpPr>
            <p:cNvPr id="13" name="Text Box 33">
              <a:extLst>
                <a:ext uri="{FF2B5EF4-FFF2-40B4-BE49-F238E27FC236}">
                  <a16:creationId xmlns:a16="http://schemas.microsoft.com/office/drawing/2014/main" id="{8FE9FAD7-AD9A-4846-87C6-F4E80BE78E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6" y="2727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A</a:t>
              </a:r>
            </a:p>
          </p:txBody>
        </p:sp>
        <p:sp>
          <p:nvSpPr>
            <p:cNvPr id="14" name="Text Box 34">
              <a:extLst>
                <a:ext uri="{FF2B5EF4-FFF2-40B4-BE49-F238E27FC236}">
                  <a16:creationId xmlns:a16="http://schemas.microsoft.com/office/drawing/2014/main" id="{924A88EE-7EFD-1049-B29B-29A85E0AC4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9" y="3770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D</a:t>
              </a:r>
            </a:p>
          </p:txBody>
        </p:sp>
        <p:sp>
          <p:nvSpPr>
            <p:cNvPr id="15" name="Text Box 35">
              <a:extLst>
                <a:ext uri="{FF2B5EF4-FFF2-40B4-BE49-F238E27FC236}">
                  <a16:creationId xmlns:a16="http://schemas.microsoft.com/office/drawing/2014/main" id="{D6268677-C9C9-9943-80D3-1F290D8B4E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9" y="3793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B</a:t>
              </a:r>
            </a:p>
          </p:txBody>
        </p:sp>
        <p:sp>
          <p:nvSpPr>
            <p:cNvPr id="16" name="Text Box 36">
              <a:extLst>
                <a:ext uri="{FF2B5EF4-FFF2-40B4-BE49-F238E27FC236}">
                  <a16:creationId xmlns:a16="http://schemas.microsoft.com/office/drawing/2014/main" id="{B4FA1465-4066-D149-98A4-8169711673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2" y="2682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C</a:t>
              </a:r>
            </a:p>
          </p:txBody>
        </p:sp>
        <p:sp>
          <p:nvSpPr>
            <p:cNvPr id="17" name="Text Box 37">
              <a:extLst>
                <a:ext uri="{FF2B5EF4-FFF2-40B4-BE49-F238E27FC236}">
                  <a16:creationId xmlns:a16="http://schemas.microsoft.com/office/drawing/2014/main" id="{6BE307B6-D31E-FC4D-9FD9-E5F65D19FB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23" y="3249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T</a:t>
              </a:r>
            </a:p>
          </p:txBody>
        </p:sp>
      </p:grpSp>
      <p:grpSp>
        <p:nvGrpSpPr>
          <p:cNvPr id="18" name="Group 50">
            <a:extLst>
              <a:ext uri="{FF2B5EF4-FFF2-40B4-BE49-F238E27FC236}">
                <a16:creationId xmlns:a16="http://schemas.microsoft.com/office/drawing/2014/main" id="{D82D8FC5-AA53-ED4F-AE33-FABFD094852F}"/>
              </a:ext>
            </a:extLst>
          </p:cNvPr>
          <p:cNvGrpSpPr>
            <a:grpSpLocks/>
          </p:cNvGrpSpPr>
          <p:nvPr/>
        </p:nvGrpSpPr>
        <p:grpSpPr bwMode="auto">
          <a:xfrm>
            <a:off x="1454168" y="3171837"/>
            <a:ext cx="5256212" cy="1655763"/>
            <a:chOff x="635" y="2886"/>
            <a:chExt cx="3311" cy="1043"/>
          </a:xfrm>
        </p:grpSpPr>
        <p:sp>
          <p:nvSpPr>
            <p:cNvPr id="19" name="Line 43">
              <a:extLst>
                <a:ext uri="{FF2B5EF4-FFF2-40B4-BE49-F238E27FC236}">
                  <a16:creationId xmlns:a16="http://schemas.microsoft.com/office/drawing/2014/main" id="{F4BA705F-2B65-9C4F-B87D-F390AA25AB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5" y="2908"/>
              <a:ext cx="771" cy="4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0" name="Line 44">
              <a:extLst>
                <a:ext uri="{FF2B5EF4-FFF2-40B4-BE49-F238E27FC236}">
                  <a16:creationId xmlns:a16="http://schemas.microsoft.com/office/drawing/2014/main" id="{A33D70C7-291E-3046-9D87-C04AE3CB9B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5" y="3543"/>
              <a:ext cx="816" cy="3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1" name="Line 45">
              <a:extLst>
                <a:ext uri="{FF2B5EF4-FFF2-40B4-BE49-F238E27FC236}">
                  <a16:creationId xmlns:a16="http://schemas.microsoft.com/office/drawing/2014/main" id="{D223D5DB-278F-124D-A353-DC3A982536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55" y="2886"/>
              <a:ext cx="115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2" name="Line 46">
              <a:extLst>
                <a:ext uri="{FF2B5EF4-FFF2-40B4-BE49-F238E27FC236}">
                  <a16:creationId xmlns:a16="http://schemas.microsoft.com/office/drawing/2014/main" id="{792652A0-5667-E140-B26D-EFCC9FB52A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906"/>
              <a:ext cx="1112" cy="2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3" name="Line 47">
              <a:extLst>
                <a:ext uri="{FF2B5EF4-FFF2-40B4-BE49-F238E27FC236}">
                  <a16:creationId xmlns:a16="http://schemas.microsoft.com/office/drawing/2014/main" id="{FD6CA485-507E-2A43-8DC8-375C6CE739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39" y="3475"/>
              <a:ext cx="907" cy="4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4" name="Line 48">
              <a:extLst>
                <a:ext uri="{FF2B5EF4-FFF2-40B4-BE49-F238E27FC236}">
                  <a16:creationId xmlns:a16="http://schemas.microsoft.com/office/drawing/2014/main" id="{3166B306-CE4A-1F4E-B1DA-987FC598A0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9" y="2886"/>
              <a:ext cx="907" cy="4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5" name="Line 49">
              <a:extLst>
                <a:ext uri="{FF2B5EF4-FFF2-40B4-BE49-F238E27FC236}">
                  <a16:creationId xmlns:a16="http://schemas.microsoft.com/office/drawing/2014/main" id="{FE470567-5855-1144-A720-B81A45EA3C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2931"/>
              <a:ext cx="1202" cy="9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26" name="Group 52">
            <a:extLst>
              <a:ext uri="{FF2B5EF4-FFF2-40B4-BE49-F238E27FC236}">
                <a16:creationId xmlns:a16="http://schemas.microsoft.com/office/drawing/2014/main" id="{103F50AE-621C-B24D-9E9E-38D7D754D7E3}"/>
              </a:ext>
            </a:extLst>
          </p:cNvPr>
          <p:cNvGrpSpPr>
            <a:grpSpLocks/>
          </p:cNvGrpSpPr>
          <p:nvPr/>
        </p:nvGrpSpPr>
        <p:grpSpPr bwMode="auto">
          <a:xfrm>
            <a:off x="1311293" y="2776550"/>
            <a:ext cx="4500562" cy="2438400"/>
            <a:chOff x="521" y="2636"/>
            <a:chExt cx="2835" cy="1536"/>
          </a:xfrm>
        </p:grpSpPr>
        <p:sp>
          <p:nvSpPr>
            <p:cNvPr id="27" name="Text Box 53">
              <a:extLst>
                <a:ext uri="{FF2B5EF4-FFF2-40B4-BE49-F238E27FC236}">
                  <a16:creationId xmlns:a16="http://schemas.microsoft.com/office/drawing/2014/main" id="{704AD8AB-4254-994B-BF77-27C02D9BA8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" y="3067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8</a:t>
              </a:r>
            </a:p>
          </p:txBody>
        </p:sp>
        <p:sp>
          <p:nvSpPr>
            <p:cNvPr id="28" name="Text Box 54">
              <a:extLst>
                <a:ext uri="{FF2B5EF4-FFF2-40B4-BE49-F238E27FC236}">
                  <a16:creationId xmlns:a16="http://schemas.microsoft.com/office/drawing/2014/main" id="{C257DF95-9857-7E43-940E-B22931EB86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5" y="2636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2</a:t>
              </a:r>
            </a:p>
          </p:txBody>
        </p:sp>
        <p:sp>
          <p:nvSpPr>
            <p:cNvPr id="29" name="Text Box 55">
              <a:extLst>
                <a:ext uri="{FF2B5EF4-FFF2-40B4-BE49-F238E27FC236}">
                  <a16:creationId xmlns:a16="http://schemas.microsoft.com/office/drawing/2014/main" id="{D9D08646-5759-134B-9FCC-F3273111E7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1" y="2682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solidFill>
                    <a:srgbClr val="009900"/>
                  </a:solidFill>
                  <a:ea typeface="新細明體" charset="-120"/>
                </a:rPr>
                <a:t>4</a:t>
              </a:r>
            </a:p>
          </p:txBody>
        </p:sp>
        <p:sp>
          <p:nvSpPr>
            <p:cNvPr id="30" name="Text Box 56">
              <a:extLst>
                <a:ext uri="{FF2B5EF4-FFF2-40B4-BE49-F238E27FC236}">
                  <a16:creationId xmlns:a16="http://schemas.microsoft.com/office/drawing/2014/main" id="{5D6FE309-4DEC-4C45-9C99-296B9544C5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29" y="3770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solidFill>
                    <a:srgbClr val="009900"/>
                  </a:solidFill>
                  <a:ea typeface="新細明體" charset="-120"/>
                </a:rPr>
                <a:t>3</a:t>
              </a:r>
            </a:p>
          </p:txBody>
        </p:sp>
        <p:sp>
          <p:nvSpPr>
            <p:cNvPr id="31" name="Text Box 57">
              <a:extLst>
                <a:ext uri="{FF2B5EF4-FFF2-40B4-BE49-F238E27FC236}">
                  <a16:creationId xmlns:a16="http://schemas.microsoft.com/office/drawing/2014/main" id="{687E2AD6-80DE-704D-A544-CA906DB81E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2" y="3589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solidFill>
                    <a:srgbClr val="009900"/>
                  </a:solidFill>
                  <a:ea typeface="新細明體" charset="-120"/>
                </a:rPr>
                <a:t>4</a:t>
              </a:r>
            </a:p>
          </p:txBody>
        </p:sp>
        <p:sp>
          <p:nvSpPr>
            <p:cNvPr id="32" name="Text Box 58">
              <a:extLst>
                <a:ext uri="{FF2B5EF4-FFF2-40B4-BE49-F238E27FC236}">
                  <a16:creationId xmlns:a16="http://schemas.microsoft.com/office/drawing/2014/main" id="{44C7BA95-CC52-CD4E-A6BD-C2939B982D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3" y="3884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solidFill>
                    <a:srgbClr val="009900"/>
                  </a:solidFill>
                  <a:ea typeface="新細明體" charset="-120"/>
                </a:rPr>
                <a:t>2</a:t>
              </a:r>
            </a:p>
          </p:txBody>
        </p:sp>
        <p:sp>
          <p:nvSpPr>
            <p:cNvPr id="33" name="Text Box 59">
              <a:extLst>
                <a:ext uri="{FF2B5EF4-FFF2-40B4-BE49-F238E27FC236}">
                  <a16:creationId xmlns:a16="http://schemas.microsoft.com/office/drawing/2014/main" id="{566A4A76-A285-C141-B02D-D265FE94DE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1" y="3521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solidFill>
                    <a:srgbClr val="009900"/>
                  </a:solidFill>
                  <a:ea typeface="新細明體" charset="-12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05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4D4C2C-33E9-9540-B1DE-B6FE58FDE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3CDD1E-00B6-0848-B66A-227FA308E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2DA2B-03ED-9D40-92B4-9D8DC4885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the upper bound of the flow value</a:t>
            </a:r>
          </a:p>
          <a:p>
            <a:pPr lvl="1"/>
            <a:r>
              <a:rPr lang="en-US" dirty="0"/>
              <a:t>Choice 1: S</a:t>
            </a:r>
            <a:r>
              <a:rPr lang="en-US" dirty="0">
                <a:sym typeface="Wingdings" pitchFamily="2" charset="2"/>
              </a:rPr>
              <a:t>A, SB (cut weight 8+3 = 11)</a:t>
            </a:r>
          </a:p>
          <a:p>
            <a:pPr lvl="1"/>
            <a:r>
              <a:rPr lang="en-US" dirty="0">
                <a:sym typeface="Wingdings" pitchFamily="2" charset="2"/>
              </a:rPr>
              <a:t>Choice 2: AC, SB (cut weight 3+2 = 5)</a:t>
            </a:r>
          </a:p>
          <a:p>
            <a:pPr lvl="1"/>
            <a:r>
              <a:rPr lang="en-US" dirty="0">
                <a:sym typeface="Wingdings" pitchFamily="2" charset="2"/>
              </a:rPr>
              <a:t>Choice 3: CT, DT (cut weight 4+3 = 7)</a:t>
            </a:r>
          </a:p>
          <a:p>
            <a:pPr lvl="1"/>
            <a:endParaRPr lang="en-US" dirty="0"/>
          </a:p>
        </p:txBody>
      </p:sp>
      <p:grpSp>
        <p:nvGrpSpPr>
          <p:cNvPr id="5" name="Group 42">
            <a:extLst>
              <a:ext uri="{FF2B5EF4-FFF2-40B4-BE49-F238E27FC236}">
                <a16:creationId xmlns:a16="http://schemas.microsoft.com/office/drawing/2014/main" id="{F2E37DA7-9A7B-A24B-B364-29770A5C2205}"/>
              </a:ext>
            </a:extLst>
          </p:cNvPr>
          <p:cNvGrpSpPr>
            <a:grpSpLocks/>
          </p:cNvGrpSpPr>
          <p:nvPr/>
        </p:nvGrpSpPr>
        <p:grpSpPr bwMode="auto">
          <a:xfrm>
            <a:off x="1095393" y="3598885"/>
            <a:ext cx="5976937" cy="2220913"/>
            <a:chOff x="408" y="2682"/>
            <a:chExt cx="3765" cy="1399"/>
          </a:xfrm>
        </p:grpSpPr>
        <p:sp>
          <p:nvSpPr>
            <p:cNvPr id="6" name="Oval 2">
              <a:extLst>
                <a:ext uri="{FF2B5EF4-FFF2-40B4-BE49-F238E27FC236}">
                  <a16:creationId xmlns:a16="http://schemas.microsoft.com/office/drawing/2014/main" id="{EE50C521-05C8-9B4C-8490-61671B65BD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271"/>
              <a:ext cx="250" cy="22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0F9EC85C-9AB1-F244-9F55-C739E8DB2B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3816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34B44CEF-0E33-BB42-93D9-962A35B3C6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2727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35B28B85-FDCF-7F4D-9E95-3E120B6F31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" y="3838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61067BAF-AF30-C143-B15A-A9BD381D34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6" y="2750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1" name="Oval 30">
              <a:extLst>
                <a:ext uri="{FF2B5EF4-FFF2-40B4-BE49-F238E27FC236}">
                  <a16:creationId xmlns:a16="http://schemas.microsoft.com/office/drawing/2014/main" id="{D0470E0F-4217-BD42-86B7-04A9B617BD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" y="3317"/>
              <a:ext cx="250" cy="22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2" name="Text Box 32">
              <a:extLst>
                <a:ext uri="{FF2B5EF4-FFF2-40B4-BE49-F238E27FC236}">
                  <a16:creationId xmlns:a16="http://schemas.microsoft.com/office/drawing/2014/main" id="{745FFCA4-0121-6649-AB6F-7F7B6D4AEC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" y="3310"/>
              <a:ext cx="249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ea typeface="新細明體" charset="-120"/>
                </a:rPr>
                <a:t>S</a:t>
              </a:r>
            </a:p>
          </p:txBody>
        </p:sp>
        <p:sp>
          <p:nvSpPr>
            <p:cNvPr id="13" name="Text Box 33">
              <a:extLst>
                <a:ext uri="{FF2B5EF4-FFF2-40B4-BE49-F238E27FC236}">
                  <a16:creationId xmlns:a16="http://schemas.microsoft.com/office/drawing/2014/main" id="{3DE5097D-78DA-3447-AD7D-5D414CFCAB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6" y="2727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A</a:t>
              </a:r>
            </a:p>
          </p:txBody>
        </p:sp>
        <p:sp>
          <p:nvSpPr>
            <p:cNvPr id="14" name="Text Box 34">
              <a:extLst>
                <a:ext uri="{FF2B5EF4-FFF2-40B4-BE49-F238E27FC236}">
                  <a16:creationId xmlns:a16="http://schemas.microsoft.com/office/drawing/2014/main" id="{733F5622-0D7E-814A-AC21-EDC9D43701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9" y="3770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D</a:t>
              </a:r>
            </a:p>
          </p:txBody>
        </p:sp>
        <p:sp>
          <p:nvSpPr>
            <p:cNvPr id="15" name="Text Box 35">
              <a:extLst>
                <a:ext uri="{FF2B5EF4-FFF2-40B4-BE49-F238E27FC236}">
                  <a16:creationId xmlns:a16="http://schemas.microsoft.com/office/drawing/2014/main" id="{B35CB327-7B3C-1F4B-B307-48F024DB3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9" y="3793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B</a:t>
              </a:r>
            </a:p>
          </p:txBody>
        </p:sp>
        <p:sp>
          <p:nvSpPr>
            <p:cNvPr id="16" name="Text Box 36">
              <a:extLst>
                <a:ext uri="{FF2B5EF4-FFF2-40B4-BE49-F238E27FC236}">
                  <a16:creationId xmlns:a16="http://schemas.microsoft.com/office/drawing/2014/main" id="{D69BA343-1019-4D4E-A580-22906F52B4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2" y="2682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C</a:t>
              </a:r>
            </a:p>
          </p:txBody>
        </p:sp>
        <p:sp>
          <p:nvSpPr>
            <p:cNvPr id="17" name="Text Box 37">
              <a:extLst>
                <a:ext uri="{FF2B5EF4-FFF2-40B4-BE49-F238E27FC236}">
                  <a16:creationId xmlns:a16="http://schemas.microsoft.com/office/drawing/2014/main" id="{C6202131-B85C-7B40-B75F-C063E1BD85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23" y="3249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T</a:t>
              </a:r>
            </a:p>
          </p:txBody>
        </p:sp>
      </p:grpSp>
      <p:grpSp>
        <p:nvGrpSpPr>
          <p:cNvPr id="18" name="Group 50">
            <a:extLst>
              <a:ext uri="{FF2B5EF4-FFF2-40B4-BE49-F238E27FC236}">
                <a16:creationId xmlns:a16="http://schemas.microsoft.com/office/drawing/2014/main" id="{F0E12504-72E9-AB44-A85A-1A333026E845}"/>
              </a:ext>
            </a:extLst>
          </p:cNvPr>
          <p:cNvGrpSpPr>
            <a:grpSpLocks/>
          </p:cNvGrpSpPr>
          <p:nvPr/>
        </p:nvGrpSpPr>
        <p:grpSpPr bwMode="auto">
          <a:xfrm>
            <a:off x="1454168" y="3922735"/>
            <a:ext cx="5256212" cy="1655763"/>
            <a:chOff x="635" y="2886"/>
            <a:chExt cx="3311" cy="1043"/>
          </a:xfrm>
        </p:grpSpPr>
        <p:sp>
          <p:nvSpPr>
            <p:cNvPr id="19" name="Line 43">
              <a:extLst>
                <a:ext uri="{FF2B5EF4-FFF2-40B4-BE49-F238E27FC236}">
                  <a16:creationId xmlns:a16="http://schemas.microsoft.com/office/drawing/2014/main" id="{CA402C9E-F9F7-A24D-878D-6A62358A85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5" y="2908"/>
              <a:ext cx="771" cy="4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0" name="Line 44">
              <a:extLst>
                <a:ext uri="{FF2B5EF4-FFF2-40B4-BE49-F238E27FC236}">
                  <a16:creationId xmlns:a16="http://schemas.microsoft.com/office/drawing/2014/main" id="{4AE441D1-EE16-AE43-A367-2F30A063D3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5" y="3543"/>
              <a:ext cx="816" cy="3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1" name="Line 45">
              <a:extLst>
                <a:ext uri="{FF2B5EF4-FFF2-40B4-BE49-F238E27FC236}">
                  <a16:creationId xmlns:a16="http://schemas.microsoft.com/office/drawing/2014/main" id="{EA410EBC-5152-1540-8DD8-EBFE645096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55" y="2886"/>
              <a:ext cx="115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2" name="Line 46">
              <a:extLst>
                <a:ext uri="{FF2B5EF4-FFF2-40B4-BE49-F238E27FC236}">
                  <a16:creationId xmlns:a16="http://schemas.microsoft.com/office/drawing/2014/main" id="{D0953E74-402B-574A-8BC4-9C87F0684D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906"/>
              <a:ext cx="1112" cy="2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3" name="Line 47">
              <a:extLst>
                <a:ext uri="{FF2B5EF4-FFF2-40B4-BE49-F238E27FC236}">
                  <a16:creationId xmlns:a16="http://schemas.microsoft.com/office/drawing/2014/main" id="{C4119EC0-FDEA-DF45-A7FE-7B25B68EC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39" y="3475"/>
              <a:ext cx="907" cy="4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4" name="Line 48">
              <a:extLst>
                <a:ext uri="{FF2B5EF4-FFF2-40B4-BE49-F238E27FC236}">
                  <a16:creationId xmlns:a16="http://schemas.microsoft.com/office/drawing/2014/main" id="{31F49386-ECB8-2A40-8795-7FE722F439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9" y="2886"/>
              <a:ext cx="907" cy="4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5" name="Line 49">
              <a:extLst>
                <a:ext uri="{FF2B5EF4-FFF2-40B4-BE49-F238E27FC236}">
                  <a16:creationId xmlns:a16="http://schemas.microsoft.com/office/drawing/2014/main" id="{07E91457-E8D7-064B-9DE4-6431DB9718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2931"/>
              <a:ext cx="1202" cy="9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34" name="Freeform 36">
            <a:extLst>
              <a:ext uri="{FF2B5EF4-FFF2-40B4-BE49-F238E27FC236}">
                <a16:creationId xmlns:a16="http://schemas.microsoft.com/office/drawing/2014/main" id="{3FE706CA-8C35-5E45-B2C9-C152D76A23BE}"/>
              </a:ext>
            </a:extLst>
          </p:cNvPr>
          <p:cNvSpPr>
            <a:spLocks/>
          </p:cNvSpPr>
          <p:nvPr/>
        </p:nvSpPr>
        <p:spPr bwMode="auto">
          <a:xfrm>
            <a:off x="1916148" y="3979906"/>
            <a:ext cx="334962" cy="1763712"/>
          </a:xfrm>
          <a:custGeom>
            <a:avLst/>
            <a:gdLst/>
            <a:ahLst/>
            <a:cxnLst>
              <a:cxn ang="0">
                <a:pos x="45" y="0"/>
              </a:cxn>
              <a:cxn ang="0">
                <a:pos x="204" y="590"/>
              </a:cxn>
              <a:cxn ang="0">
                <a:pos x="0" y="1111"/>
              </a:cxn>
            </a:cxnLst>
            <a:rect l="0" t="0" r="r" b="b"/>
            <a:pathLst>
              <a:path w="211" h="1111">
                <a:moveTo>
                  <a:pt x="45" y="0"/>
                </a:moveTo>
                <a:cubicBezTo>
                  <a:pt x="128" y="202"/>
                  <a:pt x="211" y="405"/>
                  <a:pt x="204" y="590"/>
                </a:cubicBezTo>
                <a:cubicBezTo>
                  <a:pt x="197" y="775"/>
                  <a:pt x="98" y="943"/>
                  <a:pt x="0" y="1111"/>
                </a:cubicBezTo>
              </a:path>
            </a:pathLst>
          </a:custGeom>
          <a:noFill/>
          <a:ln w="38100">
            <a:solidFill>
              <a:srgbClr val="0432FF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5" name="Freeform 37">
            <a:extLst>
              <a:ext uri="{FF2B5EF4-FFF2-40B4-BE49-F238E27FC236}">
                <a16:creationId xmlns:a16="http://schemas.microsoft.com/office/drawing/2014/main" id="{AB965B70-D177-2441-93B2-A564A09DD95D}"/>
              </a:ext>
            </a:extLst>
          </p:cNvPr>
          <p:cNvSpPr>
            <a:spLocks/>
          </p:cNvSpPr>
          <p:nvPr/>
        </p:nvSpPr>
        <p:spPr bwMode="auto">
          <a:xfrm>
            <a:off x="6259548" y="4016418"/>
            <a:ext cx="409575" cy="1584325"/>
          </a:xfrm>
          <a:custGeom>
            <a:avLst/>
            <a:gdLst/>
            <a:ahLst/>
            <a:cxnLst>
              <a:cxn ang="0">
                <a:pos x="212" y="0"/>
              </a:cxn>
              <a:cxn ang="0">
                <a:pos x="8" y="521"/>
              </a:cxn>
              <a:cxn ang="0">
                <a:pos x="258" y="998"/>
              </a:cxn>
            </a:cxnLst>
            <a:rect l="0" t="0" r="r" b="b"/>
            <a:pathLst>
              <a:path w="258" h="998">
                <a:moveTo>
                  <a:pt x="212" y="0"/>
                </a:moveTo>
                <a:cubicBezTo>
                  <a:pt x="106" y="177"/>
                  <a:pt x="0" y="355"/>
                  <a:pt x="8" y="521"/>
                </a:cubicBezTo>
                <a:cubicBezTo>
                  <a:pt x="16" y="687"/>
                  <a:pt x="137" y="842"/>
                  <a:pt x="258" y="998"/>
                </a:cubicBezTo>
              </a:path>
            </a:pathLst>
          </a:custGeom>
          <a:noFill/>
          <a:ln w="38100">
            <a:solidFill>
              <a:srgbClr val="0432FF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36" name="Freeform 38">
            <a:extLst>
              <a:ext uri="{FF2B5EF4-FFF2-40B4-BE49-F238E27FC236}">
                <a16:creationId xmlns:a16="http://schemas.microsoft.com/office/drawing/2014/main" id="{00EB2F04-B1CA-5C46-AED5-DFAD3D9D4BE8}"/>
              </a:ext>
            </a:extLst>
          </p:cNvPr>
          <p:cNvSpPr>
            <a:spLocks/>
          </p:cNvSpPr>
          <p:nvPr/>
        </p:nvSpPr>
        <p:spPr bwMode="auto">
          <a:xfrm>
            <a:off x="2419385" y="3670323"/>
            <a:ext cx="2451100" cy="2311400"/>
          </a:xfrm>
          <a:custGeom>
            <a:avLst/>
            <a:gdLst/>
            <a:ahLst/>
            <a:cxnLst>
              <a:cxn ang="0">
                <a:pos x="0" y="1456"/>
              </a:cxn>
              <a:cxn ang="0">
                <a:pos x="159" y="821"/>
              </a:cxn>
              <a:cxn ang="0">
                <a:pos x="613" y="413"/>
              </a:cxn>
              <a:cxn ang="0">
                <a:pos x="1544" y="0"/>
              </a:cxn>
            </a:cxnLst>
            <a:rect l="0" t="0" r="r" b="b"/>
            <a:pathLst>
              <a:path w="1544" h="1456">
                <a:moveTo>
                  <a:pt x="0" y="1456"/>
                </a:moveTo>
                <a:cubicBezTo>
                  <a:pt x="28" y="1225"/>
                  <a:pt x="57" y="995"/>
                  <a:pt x="159" y="821"/>
                </a:cubicBezTo>
                <a:cubicBezTo>
                  <a:pt x="261" y="647"/>
                  <a:pt x="382" y="550"/>
                  <a:pt x="613" y="413"/>
                </a:cubicBezTo>
                <a:cubicBezTo>
                  <a:pt x="844" y="276"/>
                  <a:pt x="1350" y="86"/>
                  <a:pt x="1544" y="0"/>
                </a:cubicBezTo>
              </a:path>
            </a:pathLst>
          </a:custGeom>
          <a:noFill/>
          <a:ln w="38100">
            <a:solidFill>
              <a:srgbClr val="0432FF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grpSp>
        <p:nvGrpSpPr>
          <p:cNvPr id="37" name="Group 52">
            <a:extLst>
              <a:ext uri="{FF2B5EF4-FFF2-40B4-BE49-F238E27FC236}">
                <a16:creationId xmlns:a16="http://schemas.microsoft.com/office/drawing/2014/main" id="{1671D476-DD3F-AD4B-99F2-6B9E269CCC79}"/>
              </a:ext>
            </a:extLst>
          </p:cNvPr>
          <p:cNvGrpSpPr>
            <a:grpSpLocks/>
          </p:cNvGrpSpPr>
          <p:nvPr/>
        </p:nvGrpSpPr>
        <p:grpSpPr bwMode="auto">
          <a:xfrm>
            <a:off x="1616852" y="3567135"/>
            <a:ext cx="4576762" cy="2444750"/>
            <a:chOff x="517" y="2523"/>
            <a:chExt cx="2883" cy="1540"/>
          </a:xfrm>
        </p:grpSpPr>
        <p:sp>
          <p:nvSpPr>
            <p:cNvPr id="38" name="Text Box 53">
              <a:extLst>
                <a:ext uri="{FF2B5EF4-FFF2-40B4-BE49-F238E27FC236}">
                  <a16:creationId xmlns:a16="http://schemas.microsoft.com/office/drawing/2014/main" id="{4DCE02A7-6527-E44B-8B13-DEFC289B4C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" y="2826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8</a:t>
              </a:r>
            </a:p>
          </p:txBody>
        </p:sp>
        <p:sp>
          <p:nvSpPr>
            <p:cNvPr id="39" name="Text Box 54">
              <a:extLst>
                <a:ext uri="{FF2B5EF4-FFF2-40B4-BE49-F238E27FC236}">
                  <a16:creationId xmlns:a16="http://schemas.microsoft.com/office/drawing/2014/main" id="{23B2801D-46CB-4A42-BA8E-8B4E723DF7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9" y="2523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2</a:t>
              </a:r>
            </a:p>
          </p:txBody>
        </p:sp>
        <p:sp>
          <p:nvSpPr>
            <p:cNvPr id="40" name="Text Box 55">
              <a:extLst>
                <a:ext uri="{FF2B5EF4-FFF2-40B4-BE49-F238E27FC236}">
                  <a16:creationId xmlns:a16="http://schemas.microsoft.com/office/drawing/2014/main" id="{3EF1D052-A15B-8D49-9CC4-3AE8248818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1" y="2682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solidFill>
                    <a:srgbClr val="009900"/>
                  </a:solidFill>
                  <a:ea typeface="新細明體" charset="-120"/>
                </a:rPr>
                <a:t>4</a:t>
              </a:r>
            </a:p>
          </p:txBody>
        </p:sp>
        <p:sp>
          <p:nvSpPr>
            <p:cNvPr id="41" name="Text Box 56">
              <a:extLst>
                <a:ext uri="{FF2B5EF4-FFF2-40B4-BE49-F238E27FC236}">
                  <a16:creationId xmlns:a16="http://schemas.microsoft.com/office/drawing/2014/main" id="{92D09FDD-DE80-0B48-A3D3-455D692EFA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73" y="3567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3</a:t>
              </a:r>
            </a:p>
          </p:txBody>
        </p:sp>
        <p:sp>
          <p:nvSpPr>
            <p:cNvPr id="42" name="Text Box 57">
              <a:extLst>
                <a:ext uri="{FF2B5EF4-FFF2-40B4-BE49-F238E27FC236}">
                  <a16:creationId xmlns:a16="http://schemas.microsoft.com/office/drawing/2014/main" id="{21A34DCE-7094-E549-ABA6-4C5B1503A9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52" y="3260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4</a:t>
              </a:r>
            </a:p>
          </p:txBody>
        </p:sp>
        <p:sp>
          <p:nvSpPr>
            <p:cNvPr id="43" name="Text Box 58">
              <a:extLst>
                <a:ext uri="{FF2B5EF4-FFF2-40B4-BE49-F238E27FC236}">
                  <a16:creationId xmlns:a16="http://schemas.microsoft.com/office/drawing/2014/main" id="{9DE9C2E6-FDCF-6146-BD54-BC7B784F39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99" y="3775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2</a:t>
              </a:r>
            </a:p>
          </p:txBody>
        </p:sp>
        <p:sp>
          <p:nvSpPr>
            <p:cNvPr id="44" name="Text Box 59">
              <a:extLst>
                <a:ext uri="{FF2B5EF4-FFF2-40B4-BE49-F238E27FC236}">
                  <a16:creationId xmlns:a16="http://schemas.microsoft.com/office/drawing/2014/main" id="{E51439C8-F10D-AE4D-B97E-E2020ABC71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1" y="3521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solidFill>
                    <a:srgbClr val="009900"/>
                  </a:solidFill>
                  <a:ea typeface="新細明體" charset="-12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2654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21BDEF-AAE9-7241-A84C-AA5381C56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D46BA0-61E4-B445-AA00-0C0A8075E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grpSp>
        <p:nvGrpSpPr>
          <p:cNvPr id="34" name="Group 42">
            <a:extLst>
              <a:ext uri="{FF2B5EF4-FFF2-40B4-BE49-F238E27FC236}">
                <a16:creationId xmlns:a16="http://schemas.microsoft.com/office/drawing/2014/main" id="{811D0D6F-D527-7C42-9634-CB89869B9CC0}"/>
              </a:ext>
            </a:extLst>
          </p:cNvPr>
          <p:cNvGrpSpPr>
            <a:grpSpLocks/>
          </p:cNvGrpSpPr>
          <p:nvPr/>
        </p:nvGrpSpPr>
        <p:grpSpPr bwMode="auto">
          <a:xfrm>
            <a:off x="1095393" y="2847987"/>
            <a:ext cx="5976937" cy="2220913"/>
            <a:chOff x="408" y="2682"/>
            <a:chExt cx="3765" cy="1399"/>
          </a:xfrm>
        </p:grpSpPr>
        <p:sp>
          <p:nvSpPr>
            <p:cNvPr id="35" name="Oval 2">
              <a:extLst>
                <a:ext uri="{FF2B5EF4-FFF2-40B4-BE49-F238E27FC236}">
                  <a16:creationId xmlns:a16="http://schemas.microsoft.com/office/drawing/2014/main" id="{CB3931FB-5986-914A-8891-189C7E63FE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271"/>
              <a:ext cx="250" cy="22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6" name="Oval 7">
              <a:extLst>
                <a:ext uri="{FF2B5EF4-FFF2-40B4-BE49-F238E27FC236}">
                  <a16:creationId xmlns:a16="http://schemas.microsoft.com/office/drawing/2014/main" id="{C276EF8D-02D2-A04F-9468-CE316BED6D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3816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7" name="Oval 8">
              <a:extLst>
                <a:ext uri="{FF2B5EF4-FFF2-40B4-BE49-F238E27FC236}">
                  <a16:creationId xmlns:a16="http://schemas.microsoft.com/office/drawing/2014/main" id="{7B488FDA-B95E-F44C-A18B-F8934AC058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2727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8" name="Oval 9">
              <a:extLst>
                <a:ext uri="{FF2B5EF4-FFF2-40B4-BE49-F238E27FC236}">
                  <a16:creationId xmlns:a16="http://schemas.microsoft.com/office/drawing/2014/main" id="{9774AB57-4C67-2A45-AC46-0ADD89E487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" y="3838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39" name="Oval 10">
              <a:extLst>
                <a:ext uri="{FF2B5EF4-FFF2-40B4-BE49-F238E27FC236}">
                  <a16:creationId xmlns:a16="http://schemas.microsoft.com/office/drawing/2014/main" id="{7CA833F0-AF47-244E-BDFA-ED1433E564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6" y="2750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40" name="Oval 30">
              <a:extLst>
                <a:ext uri="{FF2B5EF4-FFF2-40B4-BE49-F238E27FC236}">
                  <a16:creationId xmlns:a16="http://schemas.microsoft.com/office/drawing/2014/main" id="{6B0D6CBB-3444-844D-B838-ECF48CD1E3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" y="3317"/>
              <a:ext cx="250" cy="22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41" name="Text Box 32">
              <a:extLst>
                <a:ext uri="{FF2B5EF4-FFF2-40B4-BE49-F238E27FC236}">
                  <a16:creationId xmlns:a16="http://schemas.microsoft.com/office/drawing/2014/main" id="{E0705892-8B3A-2F4C-9895-943044B5E6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" y="3310"/>
              <a:ext cx="249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ea typeface="新細明體" charset="-120"/>
                </a:rPr>
                <a:t>S</a:t>
              </a:r>
            </a:p>
          </p:txBody>
        </p:sp>
        <p:sp>
          <p:nvSpPr>
            <p:cNvPr id="42" name="Text Box 33">
              <a:extLst>
                <a:ext uri="{FF2B5EF4-FFF2-40B4-BE49-F238E27FC236}">
                  <a16:creationId xmlns:a16="http://schemas.microsoft.com/office/drawing/2014/main" id="{5DE7BDE3-F38C-6C44-9933-36301EF41D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6" y="2727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A</a:t>
              </a:r>
            </a:p>
          </p:txBody>
        </p:sp>
        <p:sp>
          <p:nvSpPr>
            <p:cNvPr id="43" name="Text Box 34">
              <a:extLst>
                <a:ext uri="{FF2B5EF4-FFF2-40B4-BE49-F238E27FC236}">
                  <a16:creationId xmlns:a16="http://schemas.microsoft.com/office/drawing/2014/main" id="{09F40CC2-B442-1749-87FF-83A96764DD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9" y="3770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D</a:t>
              </a:r>
            </a:p>
          </p:txBody>
        </p:sp>
        <p:sp>
          <p:nvSpPr>
            <p:cNvPr id="44" name="Text Box 35">
              <a:extLst>
                <a:ext uri="{FF2B5EF4-FFF2-40B4-BE49-F238E27FC236}">
                  <a16:creationId xmlns:a16="http://schemas.microsoft.com/office/drawing/2014/main" id="{52BA3BAA-0C64-924E-8CE5-5F85426643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9" y="3793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B</a:t>
              </a:r>
            </a:p>
          </p:txBody>
        </p:sp>
        <p:sp>
          <p:nvSpPr>
            <p:cNvPr id="45" name="Text Box 36">
              <a:extLst>
                <a:ext uri="{FF2B5EF4-FFF2-40B4-BE49-F238E27FC236}">
                  <a16:creationId xmlns:a16="http://schemas.microsoft.com/office/drawing/2014/main" id="{2C993D66-97F1-B342-BF62-F3579BCEE8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2" y="2682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C</a:t>
              </a:r>
            </a:p>
          </p:txBody>
        </p:sp>
        <p:sp>
          <p:nvSpPr>
            <p:cNvPr id="46" name="Text Box 37">
              <a:extLst>
                <a:ext uri="{FF2B5EF4-FFF2-40B4-BE49-F238E27FC236}">
                  <a16:creationId xmlns:a16="http://schemas.microsoft.com/office/drawing/2014/main" id="{CC8EA8B7-9FC2-3549-B205-9093FC36E0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23" y="3249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T</a:t>
              </a:r>
            </a:p>
          </p:txBody>
        </p:sp>
      </p:grpSp>
      <p:grpSp>
        <p:nvGrpSpPr>
          <p:cNvPr id="47" name="Group 50">
            <a:extLst>
              <a:ext uri="{FF2B5EF4-FFF2-40B4-BE49-F238E27FC236}">
                <a16:creationId xmlns:a16="http://schemas.microsoft.com/office/drawing/2014/main" id="{ADFB7F98-2751-CB4D-9B5D-D824BF2D461D}"/>
              </a:ext>
            </a:extLst>
          </p:cNvPr>
          <p:cNvGrpSpPr>
            <a:grpSpLocks/>
          </p:cNvGrpSpPr>
          <p:nvPr/>
        </p:nvGrpSpPr>
        <p:grpSpPr bwMode="auto">
          <a:xfrm>
            <a:off x="1454168" y="3171837"/>
            <a:ext cx="5256212" cy="1655763"/>
            <a:chOff x="635" y="2886"/>
            <a:chExt cx="3311" cy="1043"/>
          </a:xfrm>
        </p:grpSpPr>
        <p:sp>
          <p:nvSpPr>
            <p:cNvPr id="48" name="Line 43">
              <a:extLst>
                <a:ext uri="{FF2B5EF4-FFF2-40B4-BE49-F238E27FC236}">
                  <a16:creationId xmlns:a16="http://schemas.microsoft.com/office/drawing/2014/main" id="{F4A6EDE3-2A63-3441-893D-9CCCBA5DD1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5" y="2908"/>
              <a:ext cx="771" cy="4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9" name="Line 44">
              <a:extLst>
                <a:ext uri="{FF2B5EF4-FFF2-40B4-BE49-F238E27FC236}">
                  <a16:creationId xmlns:a16="http://schemas.microsoft.com/office/drawing/2014/main" id="{8590710D-B566-7A48-A8DE-768D6E9F40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5" y="3543"/>
              <a:ext cx="816" cy="3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0" name="Line 45">
              <a:extLst>
                <a:ext uri="{FF2B5EF4-FFF2-40B4-BE49-F238E27FC236}">
                  <a16:creationId xmlns:a16="http://schemas.microsoft.com/office/drawing/2014/main" id="{41E0D6B9-A4AE-BE41-BEA8-0BB6F78AFE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55" y="2886"/>
              <a:ext cx="115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1" name="Line 46">
              <a:extLst>
                <a:ext uri="{FF2B5EF4-FFF2-40B4-BE49-F238E27FC236}">
                  <a16:creationId xmlns:a16="http://schemas.microsoft.com/office/drawing/2014/main" id="{DAD5E099-574F-9244-838E-4E29359D4F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906"/>
              <a:ext cx="1112" cy="2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2" name="Line 47">
              <a:extLst>
                <a:ext uri="{FF2B5EF4-FFF2-40B4-BE49-F238E27FC236}">
                  <a16:creationId xmlns:a16="http://schemas.microsoft.com/office/drawing/2014/main" id="{E69D1C05-1CED-244F-AE4A-20CC7BE0F6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39" y="3475"/>
              <a:ext cx="907" cy="4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3" name="Line 48">
              <a:extLst>
                <a:ext uri="{FF2B5EF4-FFF2-40B4-BE49-F238E27FC236}">
                  <a16:creationId xmlns:a16="http://schemas.microsoft.com/office/drawing/2014/main" id="{73E061D0-4E12-0B44-92E3-1249349F67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9" y="2886"/>
              <a:ext cx="907" cy="4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4" name="Line 49">
              <a:extLst>
                <a:ext uri="{FF2B5EF4-FFF2-40B4-BE49-F238E27FC236}">
                  <a16:creationId xmlns:a16="http://schemas.microsoft.com/office/drawing/2014/main" id="{0E6965A0-7BFC-EC42-93E5-3CC868F600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2931"/>
              <a:ext cx="1202" cy="9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55" name="Group 52">
            <a:extLst>
              <a:ext uri="{FF2B5EF4-FFF2-40B4-BE49-F238E27FC236}">
                <a16:creationId xmlns:a16="http://schemas.microsoft.com/office/drawing/2014/main" id="{890CEBD2-20C1-D346-ADE9-F268F9508CEE}"/>
              </a:ext>
            </a:extLst>
          </p:cNvPr>
          <p:cNvGrpSpPr>
            <a:grpSpLocks/>
          </p:cNvGrpSpPr>
          <p:nvPr/>
        </p:nvGrpSpPr>
        <p:grpSpPr bwMode="auto">
          <a:xfrm>
            <a:off x="1311293" y="2776552"/>
            <a:ext cx="4902199" cy="2476501"/>
            <a:chOff x="521" y="2636"/>
            <a:chExt cx="3088" cy="1560"/>
          </a:xfrm>
        </p:grpSpPr>
        <p:sp>
          <p:nvSpPr>
            <p:cNvPr id="56" name="Text Box 53">
              <a:extLst>
                <a:ext uri="{FF2B5EF4-FFF2-40B4-BE49-F238E27FC236}">
                  <a16:creationId xmlns:a16="http://schemas.microsoft.com/office/drawing/2014/main" id="{8801F0FE-1774-2849-81E1-580D056E05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" y="3067"/>
              <a:ext cx="386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b="1" dirty="0">
                  <a:solidFill>
                    <a:srgbClr val="FF0000"/>
                  </a:solidFill>
                  <a:ea typeface="新細明體" charset="-120"/>
                </a:rPr>
                <a:t>2/8</a:t>
              </a:r>
            </a:p>
          </p:txBody>
        </p:sp>
        <p:sp>
          <p:nvSpPr>
            <p:cNvPr id="57" name="Text Box 54">
              <a:extLst>
                <a:ext uri="{FF2B5EF4-FFF2-40B4-BE49-F238E27FC236}">
                  <a16:creationId xmlns:a16="http://schemas.microsoft.com/office/drawing/2014/main" id="{E5885C33-545D-8C4D-9B0E-24876E6AE6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5" y="2636"/>
              <a:ext cx="500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b="1" dirty="0">
                  <a:solidFill>
                    <a:srgbClr val="FF0000"/>
                  </a:solidFill>
                  <a:ea typeface="新細明體" charset="-120"/>
                </a:rPr>
                <a:t>2/2</a:t>
              </a:r>
            </a:p>
          </p:txBody>
        </p:sp>
        <p:sp>
          <p:nvSpPr>
            <p:cNvPr id="58" name="Text Box 55">
              <a:extLst>
                <a:ext uri="{FF2B5EF4-FFF2-40B4-BE49-F238E27FC236}">
                  <a16:creationId xmlns:a16="http://schemas.microsoft.com/office/drawing/2014/main" id="{CA1D253C-32EF-4143-96CB-4D79D6622E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1" y="2682"/>
              <a:ext cx="384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b="1" dirty="0">
                  <a:solidFill>
                    <a:srgbClr val="FF0000"/>
                  </a:solidFill>
                  <a:ea typeface="新細明體" charset="-120"/>
                </a:rPr>
                <a:t>3/4</a:t>
              </a:r>
            </a:p>
          </p:txBody>
        </p:sp>
        <p:sp>
          <p:nvSpPr>
            <p:cNvPr id="59" name="Text Box 56">
              <a:extLst>
                <a:ext uri="{FF2B5EF4-FFF2-40B4-BE49-F238E27FC236}">
                  <a16:creationId xmlns:a16="http://schemas.microsoft.com/office/drawing/2014/main" id="{F15F77CE-AF5F-D04E-A6A1-19F8D086E0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29" y="3770"/>
              <a:ext cx="480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b="1" dirty="0">
                  <a:solidFill>
                    <a:srgbClr val="FF0000"/>
                  </a:solidFill>
                  <a:ea typeface="新細明體" charset="-120"/>
                </a:rPr>
                <a:t>2/3</a:t>
              </a:r>
            </a:p>
          </p:txBody>
        </p:sp>
        <p:sp>
          <p:nvSpPr>
            <p:cNvPr id="60" name="Text Box 57">
              <a:extLst>
                <a:ext uri="{FF2B5EF4-FFF2-40B4-BE49-F238E27FC236}">
                  <a16:creationId xmlns:a16="http://schemas.microsoft.com/office/drawing/2014/main" id="{6710E2FB-49E6-D64F-8E3D-D4B71B1F46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9" y="3485"/>
              <a:ext cx="522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b="1" dirty="0">
                  <a:solidFill>
                    <a:srgbClr val="FF0000"/>
                  </a:solidFill>
                  <a:ea typeface="新細明體" charset="-120"/>
                </a:rPr>
                <a:t>1/4</a:t>
              </a:r>
            </a:p>
          </p:txBody>
        </p:sp>
        <p:sp>
          <p:nvSpPr>
            <p:cNvPr id="61" name="Text Box 58">
              <a:extLst>
                <a:ext uri="{FF2B5EF4-FFF2-40B4-BE49-F238E27FC236}">
                  <a16:creationId xmlns:a16="http://schemas.microsoft.com/office/drawing/2014/main" id="{5D08C751-9742-2E4F-A195-4D87774109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86" y="3963"/>
              <a:ext cx="539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b="1" dirty="0">
                  <a:solidFill>
                    <a:srgbClr val="FF0000"/>
                  </a:solidFill>
                  <a:ea typeface="新細明體" charset="-120"/>
                </a:rPr>
                <a:t>2/2</a:t>
              </a:r>
            </a:p>
          </p:txBody>
        </p:sp>
        <p:sp>
          <p:nvSpPr>
            <p:cNvPr id="62" name="Text Box 59">
              <a:extLst>
                <a:ext uri="{FF2B5EF4-FFF2-40B4-BE49-F238E27FC236}">
                  <a16:creationId xmlns:a16="http://schemas.microsoft.com/office/drawing/2014/main" id="{B632CE78-F550-E749-A406-DBB7C7474C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1" y="3521"/>
              <a:ext cx="386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b="1" dirty="0">
                  <a:solidFill>
                    <a:srgbClr val="FF0000"/>
                  </a:solidFill>
                  <a:ea typeface="新細明體" charset="-120"/>
                </a:rPr>
                <a:t>3/3</a:t>
              </a:r>
            </a:p>
          </p:txBody>
        </p:sp>
      </p:grpSp>
      <p:sp>
        <p:nvSpPr>
          <p:cNvPr id="63" name="Content Placeholder 3">
            <a:extLst>
              <a:ext uri="{FF2B5EF4-FFF2-40B4-BE49-F238E27FC236}">
                <a16:creationId xmlns:a16="http://schemas.microsoft.com/office/drawing/2014/main" id="{A73A0392-B926-DB4B-AE48-AC2D89025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5"/>
            <a:ext cx="7886700" cy="664468"/>
          </a:xfrm>
        </p:spPr>
        <p:txBody>
          <a:bodyPr/>
          <a:lstStyle/>
          <a:p>
            <a:pPr algn="just">
              <a:lnSpc>
                <a:spcPct val="90000"/>
              </a:lnSpc>
            </a:pPr>
            <a:r>
              <a:rPr lang="en-US" altLang="zh-CN" dirty="0"/>
              <a:t>Maximum flow: 5</a:t>
            </a:r>
          </a:p>
          <a:p>
            <a:pPr algn="just">
              <a:lnSpc>
                <a:spcPct val="90000"/>
              </a:lnSpc>
              <a:buFontTx/>
              <a:buNone/>
            </a:pPr>
            <a:endParaRPr lang="en-US" altLang="zh-CN" dirty="0"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887267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9D8C6B-794F-5748-8788-4B26B523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CF3E8B-BC5E-1345-A011-89745C9FC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81D71-42C5-3149-AF2F-DF498F101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353137"/>
          </a:xfrm>
        </p:spPr>
        <p:txBody>
          <a:bodyPr/>
          <a:lstStyle/>
          <a:p>
            <a:r>
              <a:rPr lang="en-US" dirty="0"/>
              <a:t>Residual network tells us the separation!</a:t>
            </a:r>
          </a:p>
          <a:p>
            <a:pPr lvl="1"/>
            <a:r>
              <a:rPr lang="en-US" dirty="0"/>
              <a:t>For brevity, we only show normal directions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All nodes reachable from s belong to the same side!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70C1380-C11F-2546-885E-030D04E38CF4}"/>
              </a:ext>
            </a:extLst>
          </p:cNvPr>
          <p:cNvGrpSpPr>
            <a:grpSpLocks/>
          </p:cNvGrpSpPr>
          <p:nvPr/>
        </p:nvGrpSpPr>
        <p:grpSpPr bwMode="auto">
          <a:xfrm>
            <a:off x="1204929" y="2705113"/>
            <a:ext cx="4913312" cy="2398713"/>
            <a:chOff x="567" y="2636"/>
            <a:chExt cx="3095" cy="1511"/>
          </a:xfrm>
        </p:grpSpPr>
        <p:sp>
          <p:nvSpPr>
            <p:cNvPr id="6" name="Text Box 5">
              <a:extLst>
                <a:ext uri="{FF2B5EF4-FFF2-40B4-BE49-F238E27FC236}">
                  <a16:creationId xmlns:a16="http://schemas.microsoft.com/office/drawing/2014/main" id="{64F02659-9975-0B45-9FA0-CAA2699853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" y="3067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6</a:t>
              </a:r>
            </a:p>
          </p:txBody>
        </p:sp>
        <p:sp>
          <p:nvSpPr>
            <p:cNvPr id="7" name="Text Box 6">
              <a:extLst>
                <a:ext uri="{FF2B5EF4-FFF2-40B4-BE49-F238E27FC236}">
                  <a16:creationId xmlns:a16="http://schemas.microsoft.com/office/drawing/2014/main" id="{8CABC511-3CF5-5F4A-ADA1-BBD244B9C5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5" y="2636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0</a:t>
              </a:r>
            </a:p>
          </p:txBody>
        </p:sp>
        <p:sp>
          <p:nvSpPr>
            <p:cNvPr id="8" name="Text Box 7">
              <a:extLst>
                <a:ext uri="{FF2B5EF4-FFF2-40B4-BE49-F238E27FC236}">
                  <a16:creationId xmlns:a16="http://schemas.microsoft.com/office/drawing/2014/main" id="{9C3D2E32-2785-6C4C-8B44-BEE887E842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1" y="2682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1</a:t>
              </a:r>
            </a:p>
          </p:txBody>
        </p:sp>
        <p:sp>
          <p:nvSpPr>
            <p:cNvPr id="9" name="Text Box 8">
              <a:extLst>
                <a:ext uri="{FF2B5EF4-FFF2-40B4-BE49-F238E27FC236}">
                  <a16:creationId xmlns:a16="http://schemas.microsoft.com/office/drawing/2014/main" id="{3506752B-73DF-7C4E-BC19-D3DB99C64B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5" y="3746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1</a:t>
              </a:r>
            </a:p>
          </p:txBody>
        </p:sp>
        <p:sp>
          <p:nvSpPr>
            <p:cNvPr id="10" name="Text Box 9">
              <a:extLst>
                <a:ext uri="{FF2B5EF4-FFF2-40B4-BE49-F238E27FC236}">
                  <a16:creationId xmlns:a16="http://schemas.microsoft.com/office/drawing/2014/main" id="{1239D590-C395-E84D-91DC-33CAF9E682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3" y="3276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3</a:t>
              </a:r>
            </a:p>
          </p:txBody>
        </p:sp>
        <p:sp>
          <p:nvSpPr>
            <p:cNvPr id="11" name="Text Box 10">
              <a:extLst>
                <a:ext uri="{FF2B5EF4-FFF2-40B4-BE49-F238E27FC236}">
                  <a16:creationId xmlns:a16="http://schemas.microsoft.com/office/drawing/2014/main" id="{BA45FDD0-2987-2F41-AFFB-02C1CF652C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98" y="3914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0</a:t>
              </a:r>
            </a:p>
          </p:txBody>
        </p:sp>
        <p:sp>
          <p:nvSpPr>
            <p:cNvPr id="12" name="Text Box 11">
              <a:extLst>
                <a:ext uri="{FF2B5EF4-FFF2-40B4-BE49-F238E27FC236}">
                  <a16:creationId xmlns:a16="http://schemas.microsoft.com/office/drawing/2014/main" id="{77BF2F3D-CD3A-DC46-889A-6F5EFD6584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6" y="3684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0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6298DE0-93FE-624E-A1AC-45F1D5D33F23}"/>
              </a:ext>
            </a:extLst>
          </p:cNvPr>
          <p:cNvGrpSpPr>
            <a:grpSpLocks/>
          </p:cNvGrpSpPr>
          <p:nvPr/>
        </p:nvGrpSpPr>
        <p:grpSpPr bwMode="auto">
          <a:xfrm>
            <a:off x="952516" y="2778137"/>
            <a:ext cx="5976938" cy="2220913"/>
            <a:chOff x="408" y="2682"/>
            <a:chExt cx="3765" cy="139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2E342FA-5346-0343-B2B8-14F997B9B5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271"/>
              <a:ext cx="250" cy="22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9F8D935-45B8-3C4B-9C65-300873BD5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3816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16221D3-2BCF-B64F-9D6F-67555F7C9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2727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443BFFF-03EB-694F-B9E6-2B6DB700FD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" y="3838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ADE458-22C3-A749-9295-BF0F534464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6" y="2750"/>
              <a:ext cx="250" cy="227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7BA318B-F0DA-9142-A12B-759204475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" y="3317"/>
              <a:ext cx="250" cy="22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0" name="Text Box 19">
              <a:extLst>
                <a:ext uri="{FF2B5EF4-FFF2-40B4-BE49-F238E27FC236}">
                  <a16:creationId xmlns:a16="http://schemas.microsoft.com/office/drawing/2014/main" id="{8684EB34-2A6A-7A4D-84A2-16B0426596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" y="3312"/>
              <a:ext cx="249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ea typeface="新細明體" charset="-120"/>
                </a:rPr>
                <a:t>S</a:t>
              </a:r>
            </a:p>
          </p:txBody>
        </p:sp>
        <p:sp>
          <p:nvSpPr>
            <p:cNvPr id="21" name="Text Box 20">
              <a:extLst>
                <a:ext uri="{FF2B5EF4-FFF2-40B4-BE49-F238E27FC236}">
                  <a16:creationId xmlns:a16="http://schemas.microsoft.com/office/drawing/2014/main" id="{2C91BD0A-7FC9-DA45-ACF3-A4131ED8FF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6" y="2727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A</a:t>
              </a:r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4E9B2D4E-9A0F-D947-8133-1646D8CA66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9" y="3770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D</a:t>
              </a:r>
            </a:p>
          </p:txBody>
        </p:sp>
        <p:sp>
          <p:nvSpPr>
            <p:cNvPr id="23" name="Text Box 22">
              <a:extLst>
                <a:ext uri="{FF2B5EF4-FFF2-40B4-BE49-F238E27FC236}">
                  <a16:creationId xmlns:a16="http://schemas.microsoft.com/office/drawing/2014/main" id="{A461E0CA-EAB6-064B-8BFD-40376A0107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9" y="3793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B</a:t>
              </a:r>
            </a:p>
          </p:txBody>
        </p:sp>
        <p:sp>
          <p:nvSpPr>
            <p:cNvPr id="24" name="Text Box 23">
              <a:extLst>
                <a:ext uri="{FF2B5EF4-FFF2-40B4-BE49-F238E27FC236}">
                  <a16:creationId xmlns:a16="http://schemas.microsoft.com/office/drawing/2014/main" id="{110BAE54-2AD3-D34E-9646-DEE1094A4C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2" y="2682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C</a:t>
              </a: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F4F45EFC-3387-FA46-93CA-40650F7875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23" y="3249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T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8452BF-2E3C-BF49-9CC7-CB1478A95A07}"/>
              </a:ext>
            </a:extLst>
          </p:cNvPr>
          <p:cNvGrpSpPr>
            <a:grpSpLocks/>
          </p:cNvGrpSpPr>
          <p:nvPr/>
        </p:nvGrpSpPr>
        <p:grpSpPr bwMode="auto">
          <a:xfrm>
            <a:off x="1312879" y="3079782"/>
            <a:ext cx="5256212" cy="1655763"/>
            <a:chOff x="635" y="2886"/>
            <a:chExt cx="3311" cy="1043"/>
          </a:xfrm>
        </p:grpSpPr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0706698D-8F6D-164E-8D6F-FAAE35889D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5" y="2908"/>
              <a:ext cx="771" cy="4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8" name="Line 27">
              <a:extLst>
                <a:ext uri="{FF2B5EF4-FFF2-40B4-BE49-F238E27FC236}">
                  <a16:creationId xmlns:a16="http://schemas.microsoft.com/office/drawing/2014/main" id="{3FE88CEB-3395-7143-8788-192C580201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5" y="3543"/>
              <a:ext cx="816" cy="3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9" name="Line 28">
              <a:extLst>
                <a:ext uri="{FF2B5EF4-FFF2-40B4-BE49-F238E27FC236}">
                  <a16:creationId xmlns:a16="http://schemas.microsoft.com/office/drawing/2014/main" id="{9F18952B-0FD5-D548-ACF5-923602917D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55" y="2886"/>
              <a:ext cx="115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0" name="Line 29">
              <a:extLst>
                <a:ext uri="{FF2B5EF4-FFF2-40B4-BE49-F238E27FC236}">
                  <a16:creationId xmlns:a16="http://schemas.microsoft.com/office/drawing/2014/main" id="{105F1177-9919-5F43-98E6-049D68FE9F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906"/>
              <a:ext cx="1112" cy="2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11EDDE8F-91F0-6A4D-9581-79D918FBAC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39" y="3475"/>
              <a:ext cx="907" cy="4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2" name="Line 31">
              <a:extLst>
                <a:ext uri="{FF2B5EF4-FFF2-40B4-BE49-F238E27FC236}">
                  <a16:creationId xmlns:a16="http://schemas.microsoft.com/office/drawing/2014/main" id="{B4E462F7-A8C5-3F41-9AF4-A37C8352E0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9" y="2886"/>
              <a:ext cx="907" cy="4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3" name="Line 32">
              <a:extLst>
                <a:ext uri="{FF2B5EF4-FFF2-40B4-BE49-F238E27FC236}">
                  <a16:creationId xmlns:a16="http://schemas.microsoft.com/office/drawing/2014/main" id="{25A5DCEC-D64E-5940-B91A-6F5B4DFAFC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2931"/>
              <a:ext cx="1202" cy="9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49339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B80704-6EA6-3A43-BA25-DA8638C0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08C47E-34E3-CE47-8D2E-E6979D87A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4578B-127B-EF49-A4CB-EAA9E7876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do another traversal to find the partition</a:t>
            </a:r>
          </a:p>
          <a:p>
            <a:pPr lvl="1"/>
            <a:r>
              <a:rPr lang="en-US" dirty="0"/>
              <a:t>Cut on s side: {S, A}</a:t>
            </a:r>
          </a:p>
          <a:p>
            <a:pPr lvl="1"/>
            <a:r>
              <a:rPr lang="en-US" dirty="0"/>
              <a:t>Cut on t side: {B, C, D, T}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714A21F-68AB-D447-9BE8-57343157C745}"/>
              </a:ext>
            </a:extLst>
          </p:cNvPr>
          <p:cNvGrpSpPr>
            <a:grpSpLocks/>
          </p:cNvGrpSpPr>
          <p:nvPr/>
        </p:nvGrpSpPr>
        <p:grpSpPr bwMode="auto">
          <a:xfrm>
            <a:off x="1131904" y="3141118"/>
            <a:ext cx="4500562" cy="2351088"/>
            <a:chOff x="521" y="2636"/>
            <a:chExt cx="2835" cy="1481"/>
          </a:xfrm>
        </p:grpSpPr>
        <p:sp>
          <p:nvSpPr>
            <p:cNvPr id="6" name="Text Box 5">
              <a:extLst>
                <a:ext uri="{FF2B5EF4-FFF2-40B4-BE49-F238E27FC236}">
                  <a16:creationId xmlns:a16="http://schemas.microsoft.com/office/drawing/2014/main" id="{7BF4AF9E-A77F-E345-81A4-0D2C4BC22C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" y="3067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6</a:t>
              </a:r>
            </a:p>
          </p:txBody>
        </p:sp>
        <p:sp>
          <p:nvSpPr>
            <p:cNvPr id="7" name="Text Box 6">
              <a:extLst>
                <a:ext uri="{FF2B5EF4-FFF2-40B4-BE49-F238E27FC236}">
                  <a16:creationId xmlns:a16="http://schemas.microsoft.com/office/drawing/2014/main" id="{3988C7EB-BDDF-3843-B998-1CE2862752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5" y="2636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0</a:t>
              </a:r>
            </a:p>
          </p:txBody>
        </p:sp>
        <p:sp>
          <p:nvSpPr>
            <p:cNvPr id="8" name="Text Box 7">
              <a:extLst>
                <a:ext uri="{FF2B5EF4-FFF2-40B4-BE49-F238E27FC236}">
                  <a16:creationId xmlns:a16="http://schemas.microsoft.com/office/drawing/2014/main" id="{ABB8ED05-2BDC-9E47-9464-B5AD26DB56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1" y="2682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1</a:t>
              </a:r>
            </a:p>
          </p:txBody>
        </p:sp>
        <p:sp>
          <p:nvSpPr>
            <p:cNvPr id="9" name="Text Box 8">
              <a:extLst>
                <a:ext uri="{FF2B5EF4-FFF2-40B4-BE49-F238E27FC236}">
                  <a16:creationId xmlns:a16="http://schemas.microsoft.com/office/drawing/2014/main" id="{ED59B76E-42D7-984F-AA87-E99512E23A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29" y="3770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1</a:t>
              </a:r>
            </a:p>
          </p:txBody>
        </p:sp>
        <p:sp>
          <p:nvSpPr>
            <p:cNvPr id="10" name="Text Box 9">
              <a:extLst>
                <a:ext uri="{FF2B5EF4-FFF2-40B4-BE49-F238E27FC236}">
                  <a16:creationId xmlns:a16="http://schemas.microsoft.com/office/drawing/2014/main" id="{9DE045FA-EFC7-0D4A-844B-43A841E375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2" y="3589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3</a:t>
              </a:r>
            </a:p>
          </p:txBody>
        </p:sp>
        <p:sp>
          <p:nvSpPr>
            <p:cNvPr id="11" name="Text Box 10">
              <a:extLst>
                <a:ext uri="{FF2B5EF4-FFF2-40B4-BE49-F238E27FC236}">
                  <a16:creationId xmlns:a16="http://schemas.microsoft.com/office/drawing/2014/main" id="{882D1760-A236-1041-B788-EFFCFD79D2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3" y="3884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0</a:t>
              </a:r>
            </a:p>
          </p:txBody>
        </p:sp>
        <p:sp>
          <p:nvSpPr>
            <p:cNvPr id="12" name="Text Box 11">
              <a:extLst>
                <a:ext uri="{FF2B5EF4-FFF2-40B4-BE49-F238E27FC236}">
                  <a16:creationId xmlns:a16="http://schemas.microsoft.com/office/drawing/2014/main" id="{BC4EF7DF-92A4-C34D-94A9-2B0BC28E7F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1" y="3521"/>
              <a:ext cx="227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solidFill>
                    <a:srgbClr val="009900"/>
                  </a:solidFill>
                  <a:ea typeface="新細明體" charset="-120"/>
                </a:rPr>
                <a:t>0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B722E84-24FE-9C48-A990-44E714B628EF}"/>
              </a:ext>
            </a:extLst>
          </p:cNvPr>
          <p:cNvGrpSpPr>
            <a:grpSpLocks/>
          </p:cNvGrpSpPr>
          <p:nvPr/>
        </p:nvGrpSpPr>
        <p:grpSpPr bwMode="auto">
          <a:xfrm>
            <a:off x="952516" y="3285583"/>
            <a:ext cx="5989638" cy="2192340"/>
            <a:chOff x="408" y="2727"/>
            <a:chExt cx="3773" cy="138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F26CB1A-6411-A145-BEB1-8E788A7FA2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271"/>
              <a:ext cx="250" cy="227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A8F0175-A07D-C64F-8302-0861209C4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3816"/>
              <a:ext cx="250" cy="227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DB54FDD-19CE-A04B-AA2F-0609EC26B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" y="2727"/>
              <a:ext cx="250" cy="227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787931A-D4C9-ED4F-9667-BDBE6BE04F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" y="3838"/>
              <a:ext cx="250" cy="227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A3AC75E-C29B-8A4C-9E2B-ACE2C5EB42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6" y="2748"/>
              <a:ext cx="250" cy="22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17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447C582-268B-5A48-8FE9-ACBC2C009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" y="3315"/>
              <a:ext cx="250" cy="22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17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0" name="Text Box 19">
              <a:extLst>
                <a:ext uri="{FF2B5EF4-FFF2-40B4-BE49-F238E27FC236}">
                  <a16:creationId xmlns:a16="http://schemas.microsoft.com/office/drawing/2014/main" id="{B71F60D1-DD50-B044-A3AE-6210360B44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" y="3312"/>
              <a:ext cx="249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ea typeface="新細明體" charset="-120"/>
                </a:rPr>
                <a:t>S</a:t>
              </a:r>
            </a:p>
          </p:txBody>
        </p:sp>
        <p:sp>
          <p:nvSpPr>
            <p:cNvPr id="21" name="Text Box 20">
              <a:extLst>
                <a:ext uri="{FF2B5EF4-FFF2-40B4-BE49-F238E27FC236}">
                  <a16:creationId xmlns:a16="http://schemas.microsoft.com/office/drawing/2014/main" id="{E494293C-3D5F-0145-85F2-A90949F871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6" y="2727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A</a:t>
              </a:r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8C24C0C7-0D03-7A46-9777-206E79B8F5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98" y="3797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D</a:t>
              </a:r>
            </a:p>
          </p:txBody>
        </p:sp>
        <p:sp>
          <p:nvSpPr>
            <p:cNvPr id="23" name="Text Box 22">
              <a:extLst>
                <a:ext uri="{FF2B5EF4-FFF2-40B4-BE49-F238E27FC236}">
                  <a16:creationId xmlns:a16="http://schemas.microsoft.com/office/drawing/2014/main" id="{6490A1C0-DA3D-BF40-8557-420A31094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38" y="3820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>
                  <a:ea typeface="新細明體" charset="-120"/>
                </a:rPr>
                <a:t>B</a:t>
              </a:r>
            </a:p>
          </p:txBody>
        </p:sp>
        <p:sp>
          <p:nvSpPr>
            <p:cNvPr id="24" name="Text Box 23">
              <a:extLst>
                <a:ext uri="{FF2B5EF4-FFF2-40B4-BE49-F238E27FC236}">
                  <a16:creationId xmlns:a16="http://schemas.microsoft.com/office/drawing/2014/main" id="{7FA53BB1-7CCD-0841-8265-FEE746BD63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1" y="2741"/>
              <a:ext cx="2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ea typeface="新細明體" charset="-120"/>
                </a:rPr>
                <a:t>C</a:t>
              </a: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44C65712-34AB-EE4C-87EF-271C9CCE4B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2" y="3276"/>
              <a:ext cx="249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TW" dirty="0">
                  <a:ea typeface="新細明體" charset="-120"/>
                </a:rPr>
                <a:t>T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949338D-E740-4641-B876-C9104E86E8B7}"/>
              </a:ext>
            </a:extLst>
          </p:cNvPr>
          <p:cNvGrpSpPr>
            <a:grpSpLocks/>
          </p:cNvGrpSpPr>
          <p:nvPr/>
        </p:nvGrpSpPr>
        <p:grpSpPr bwMode="auto">
          <a:xfrm>
            <a:off x="1312879" y="3515787"/>
            <a:ext cx="5256212" cy="1655763"/>
            <a:chOff x="635" y="2886"/>
            <a:chExt cx="3311" cy="1043"/>
          </a:xfrm>
        </p:grpSpPr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CFE411CB-0F91-A949-92DE-4ED5D3320D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5" y="2908"/>
              <a:ext cx="771" cy="4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8" name="Line 27">
              <a:extLst>
                <a:ext uri="{FF2B5EF4-FFF2-40B4-BE49-F238E27FC236}">
                  <a16:creationId xmlns:a16="http://schemas.microsoft.com/office/drawing/2014/main" id="{607B6311-EE11-4A42-8023-B84D57BF0F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5" y="3543"/>
              <a:ext cx="816" cy="3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9" name="Line 28">
              <a:extLst>
                <a:ext uri="{FF2B5EF4-FFF2-40B4-BE49-F238E27FC236}">
                  <a16:creationId xmlns:a16="http://schemas.microsoft.com/office/drawing/2014/main" id="{B3376A59-2FE7-B241-BF0E-EA61AE5559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55" y="2886"/>
              <a:ext cx="115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0" name="Line 29">
              <a:extLst>
                <a:ext uri="{FF2B5EF4-FFF2-40B4-BE49-F238E27FC236}">
                  <a16:creationId xmlns:a16="http://schemas.microsoft.com/office/drawing/2014/main" id="{000DD7A6-1B58-1A43-A6A1-67670FE92C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906"/>
              <a:ext cx="1112" cy="2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0A69F8ED-4F89-9442-ADE3-4E1CD75C34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39" y="3475"/>
              <a:ext cx="907" cy="4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2" name="Line 31">
              <a:extLst>
                <a:ext uri="{FF2B5EF4-FFF2-40B4-BE49-F238E27FC236}">
                  <a16:creationId xmlns:a16="http://schemas.microsoft.com/office/drawing/2014/main" id="{1549AB51-F3EB-0D44-BD86-E57B11F7CC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9" y="2886"/>
              <a:ext cx="907" cy="4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3" name="Line 32">
              <a:extLst>
                <a:ext uri="{FF2B5EF4-FFF2-40B4-BE49-F238E27FC236}">
                  <a16:creationId xmlns:a16="http://schemas.microsoft.com/office/drawing/2014/main" id="{5E782A25-E5EF-A84F-8D31-A8F34D3C7C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2931"/>
              <a:ext cx="1202" cy="9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28286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290B03-D5B9-DF40-99D1-4AA19F065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6D7DBB-FD51-B646-94A6-9F1CB823A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AF6E6E-2CA9-B34C-AA0D-4604A9ABE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Maximum flow</a:t>
            </a:r>
          </a:p>
          <a:p>
            <a:r>
              <a:rPr lang="en-US" dirty="0"/>
              <a:t>Bipartite matching</a:t>
            </a:r>
          </a:p>
          <a:p>
            <a:r>
              <a:rPr lang="en-US" dirty="0"/>
              <a:t>Minimum </a:t>
            </a:r>
            <a:r>
              <a:rPr lang="en-US"/>
              <a:t>s-t cut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026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DBB29D-4179-474A-B01E-317395A6F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6308D8-627D-5245-B19E-7E73DEE7D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F57DB7-49EC-4045-AEBE-8AD1C3927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5"/>
            <a:ext cx="7886700" cy="3572782"/>
          </a:xfrm>
        </p:spPr>
        <p:txBody>
          <a:bodyPr/>
          <a:lstStyle/>
          <a:p>
            <a:pPr lvl="0" algn="just">
              <a:defRPr/>
            </a:pPr>
            <a:r>
              <a:rPr lang="en-US" altLang="zh-CN" dirty="0"/>
              <a:t>The quantity f (u, v)  is called the </a:t>
            </a:r>
            <a:r>
              <a:rPr lang="en-US" altLang="zh-CN" dirty="0">
                <a:solidFill>
                  <a:schemeClr val="accent2"/>
                </a:solidFill>
              </a:rPr>
              <a:t>net flow</a:t>
            </a:r>
            <a:r>
              <a:rPr lang="en-US" altLang="zh-CN" dirty="0"/>
              <a:t> from vertex u to vertex v.</a:t>
            </a:r>
          </a:p>
          <a:p>
            <a:pPr lvl="0" algn="just">
              <a:defRPr/>
            </a:pPr>
            <a:r>
              <a:rPr lang="en-US" altLang="zh-CN" dirty="0"/>
              <a:t>The </a:t>
            </a:r>
            <a:r>
              <a:rPr lang="en-US" altLang="zh-CN" dirty="0">
                <a:solidFill>
                  <a:schemeClr val="accent2"/>
                </a:solidFill>
              </a:rPr>
              <a:t>value</a:t>
            </a:r>
            <a:r>
              <a:rPr lang="en-US" altLang="zh-CN" dirty="0"/>
              <a:t> of a flow is defined as </a:t>
            </a:r>
          </a:p>
          <a:p>
            <a:pPr lvl="0" algn="just">
              <a:buNone/>
              <a:defRPr/>
            </a:pPr>
            <a:endParaRPr lang="en-US" altLang="zh-CN" sz="2800" dirty="0"/>
          </a:p>
          <a:p>
            <a:pPr lvl="0" algn="just">
              <a:buNone/>
              <a:defRPr/>
            </a:pPr>
            <a:endParaRPr lang="en-US" altLang="zh-CN" sz="2800" dirty="0"/>
          </a:p>
          <a:p>
            <a:pPr lvl="1" algn="just">
              <a:defRPr/>
            </a:pPr>
            <a:r>
              <a:rPr lang="en-US" altLang="zh-CN" dirty="0"/>
              <a:t>The total flow from source to any other vertices.</a:t>
            </a:r>
          </a:p>
          <a:p>
            <a:pPr lvl="1" algn="just">
              <a:defRPr/>
            </a:pPr>
            <a:r>
              <a:rPr lang="en-US" altLang="zh-CN" dirty="0"/>
              <a:t>The same as the total flow from any vertices to </a:t>
            </a:r>
            <a:r>
              <a:rPr lang="en-US" altLang="zh-CN" b="1" dirty="0">
                <a:solidFill>
                  <a:schemeClr val="accent2"/>
                </a:solidFill>
              </a:rPr>
              <a:t>the sink.</a:t>
            </a:r>
            <a:endParaRPr lang="en-US" altLang="zh-CN" b="1" dirty="0"/>
          </a:p>
          <a:p>
            <a:endParaRPr lang="en-US" dirty="0"/>
          </a:p>
        </p:txBody>
      </p:sp>
      <p:graphicFrame>
        <p:nvGraphicFramePr>
          <p:cNvPr id="5" name="Object 6">
            <a:extLst>
              <a:ext uri="{FF2B5EF4-FFF2-40B4-BE49-F238E27FC236}">
                <a16:creationId xmlns:a16="http://schemas.microsoft.com/office/drawing/2014/main" id="{308BD3D6-6BE3-9E43-AEF0-D4366512D0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6752600"/>
              </p:ext>
            </p:extLst>
          </p:nvPr>
        </p:nvGraphicFramePr>
        <p:xfrm>
          <a:off x="3331114" y="2850913"/>
          <a:ext cx="21336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0" name="公式" r:id="rId3" imgW="939600" imgH="342720" progId="Equation.3">
                  <p:embed/>
                </p:oleObj>
              </mc:Choice>
              <mc:Fallback>
                <p:oleObj name="公式" r:id="rId3" imgW="939600" imgH="342720" progId="Equation.3">
                  <p:embed/>
                  <p:pic>
                    <p:nvPicPr>
                      <p:cNvPr id="36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31114" y="2850913"/>
                        <a:ext cx="2133600" cy="774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0676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06A725-BF16-FB4D-A3BF-7BBE1E086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5A688B-A777-E04B-A78D-C8791886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grpSp>
        <p:nvGrpSpPr>
          <p:cNvPr id="5" name="Group 3">
            <a:extLst>
              <a:ext uri="{FF2B5EF4-FFF2-40B4-BE49-F238E27FC236}">
                <a16:creationId xmlns:a16="http://schemas.microsoft.com/office/drawing/2014/main" id="{D176B356-1FD0-0346-9523-2A5993B1BCEA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2008206"/>
            <a:ext cx="5486400" cy="2879725"/>
            <a:chOff x="1008" y="2544"/>
            <a:chExt cx="3120" cy="1484"/>
          </a:xfrm>
        </p:grpSpPr>
        <p:sp>
          <p:nvSpPr>
            <p:cNvPr id="6" name="Oval 4">
              <a:extLst>
                <a:ext uri="{FF2B5EF4-FFF2-40B4-BE49-F238E27FC236}">
                  <a16:creationId xmlns:a16="http://schemas.microsoft.com/office/drawing/2014/main" id="{D7A9FB4E-AAB3-4346-8194-6ACA2E986A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8" y="3098"/>
              <a:ext cx="374" cy="332"/>
            </a:xfrm>
            <a:prstGeom prst="ellipse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CN" i="0"/>
                <a:t>s</a:t>
              </a:r>
            </a:p>
          </p:txBody>
        </p:sp>
        <p:sp>
          <p:nvSpPr>
            <p:cNvPr id="7" name="Oval 5">
              <a:extLst>
                <a:ext uri="{FF2B5EF4-FFF2-40B4-BE49-F238E27FC236}">
                  <a16:creationId xmlns:a16="http://schemas.microsoft.com/office/drawing/2014/main" id="{3507118C-42D6-074D-9CC0-93D357EE33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9" y="3652"/>
              <a:ext cx="375" cy="332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8" name="Oval 6">
              <a:extLst>
                <a:ext uri="{FF2B5EF4-FFF2-40B4-BE49-F238E27FC236}">
                  <a16:creationId xmlns:a16="http://schemas.microsoft.com/office/drawing/2014/main" id="{91C9655C-095F-DD40-ABC7-518E2CFCCB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3696"/>
              <a:ext cx="374" cy="332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9" name="Oval 7">
              <a:extLst>
                <a:ext uri="{FF2B5EF4-FFF2-40B4-BE49-F238E27FC236}">
                  <a16:creationId xmlns:a16="http://schemas.microsoft.com/office/drawing/2014/main" id="{845D5373-A499-9A42-B132-DF4715A9F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4" y="3098"/>
              <a:ext cx="374" cy="332"/>
            </a:xfrm>
            <a:prstGeom prst="ellipse">
              <a:avLst/>
            </a:prstGeom>
            <a:solidFill>
              <a:srgbClr val="99CC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CN" i="0"/>
                <a:t>t</a:t>
              </a:r>
            </a:p>
          </p:txBody>
        </p:sp>
        <p:sp>
          <p:nvSpPr>
            <p:cNvPr id="10" name="Oval 8">
              <a:extLst>
                <a:ext uri="{FF2B5EF4-FFF2-40B4-BE49-F238E27FC236}">
                  <a16:creationId xmlns:a16="http://schemas.microsoft.com/office/drawing/2014/main" id="{5B0959ED-B9D3-0440-AE89-AF8E66089E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544"/>
              <a:ext cx="374" cy="332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1" name="Oval 9">
              <a:extLst>
                <a:ext uri="{FF2B5EF4-FFF2-40B4-BE49-F238E27FC236}">
                  <a16:creationId xmlns:a16="http://schemas.microsoft.com/office/drawing/2014/main" id="{687B4C3A-C2C8-C746-8709-2C087FA214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9" y="2544"/>
              <a:ext cx="375" cy="332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2" name="Line 10">
              <a:extLst>
                <a:ext uri="{FF2B5EF4-FFF2-40B4-BE49-F238E27FC236}">
                  <a16:creationId xmlns:a16="http://schemas.microsoft.com/office/drawing/2014/main" id="{8F9D196F-EAB9-144F-BF7E-1F40565259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2" y="2876"/>
              <a:ext cx="500" cy="3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3" name="Line 11">
              <a:extLst>
                <a:ext uri="{FF2B5EF4-FFF2-40B4-BE49-F238E27FC236}">
                  <a16:creationId xmlns:a16="http://schemas.microsoft.com/office/drawing/2014/main" id="{0B87CB7A-BEF8-3B45-8A48-D3168FEE63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20" y="3430"/>
              <a:ext cx="499" cy="3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4" name="Line 12">
              <a:extLst>
                <a:ext uri="{FF2B5EF4-FFF2-40B4-BE49-F238E27FC236}">
                  <a16:creationId xmlns:a16="http://schemas.microsoft.com/office/drawing/2014/main" id="{7B4FC4D3-EFA2-2E4E-9563-7A97D3F738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82" y="2876"/>
              <a:ext cx="0" cy="7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5" name="Line 13">
              <a:extLst>
                <a:ext uri="{FF2B5EF4-FFF2-40B4-BE49-F238E27FC236}">
                  <a16:creationId xmlns:a16="http://schemas.microsoft.com/office/drawing/2014/main" id="{620B8855-C541-E34C-AA2D-F7C26664165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1" y="2876"/>
              <a:ext cx="0" cy="7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6" name="Line 14">
              <a:extLst>
                <a:ext uri="{FF2B5EF4-FFF2-40B4-BE49-F238E27FC236}">
                  <a16:creationId xmlns:a16="http://schemas.microsoft.com/office/drawing/2014/main" id="{D4AEC9F3-5CEC-014C-9C66-AD9FC7D843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94" y="2710"/>
              <a:ext cx="62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7" name="Line 15">
              <a:extLst>
                <a:ext uri="{FF2B5EF4-FFF2-40B4-BE49-F238E27FC236}">
                  <a16:creationId xmlns:a16="http://schemas.microsoft.com/office/drawing/2014/main" id="{CB98C1BC-5FA3-0C48-8D8C-9D24633357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94" y="3873"/>
              <a:ext cx="62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8" name="Line 16">
              <a:extLst>
                <a:ext uri="{FF2B5EF4-FFF2-40B4-BE49-F238E27FC236}">
                  <a16:creationId xmlns:a16="http://schemas.microsoft.com/office/drawing/2014/main" id="{B40661EB-9801-6444-966D-C103578EA3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54" y="2821"/>
              <a:ext cx="500" cy="3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9" name="Line 17">
              <a:extLst>
                <a:ext uri="{FF2B5EF4-FFF2-40B4-BE49-F238E27FC236}">
                  <a16:creationId xmlns:a16="http://schemas.microsoft.com/office/drawing/2014/main" id="{88EFB331-5F5C-1B4F-8173-76CE96A306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54" y="3430"/>
              <a:ext cx="500" cy="3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11383FFC-4E58-7F49-9114-A62531C219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67" y="2880"/>
              <a:ext cx="5" cy="7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1" name="Line 19">
              <a:extLst>
                <a:ext uri="{FF2B5EF4-FFF2-40B4-BE49-F238E27FC236}">
                  <a16:creationId xmlns:a16="http://schemas.microsoft.com/office/drawing/2014/main" id="{21F4CBA5-F80B-E543-AB6A-DB78E2579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94" y="2821"/>
              <a:ext cx="686" cy="83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zh-TW" altLang="en-US"/>
            </a:p>
          </p:txBody>
        </p:sp>
      </p:grpSp>
      <p:sp>
        <p:nvSpPr>
          <p:cNvPr id="22" name="Text Box 20">
            <a:extLst>
              <a:ext uri="{FF2B5EF4-FFF2-40B4-BE49-F238E27FC236}">
                <a16:creationId xmlns:a16="http://schemas.microsoft.com/office/drawing/2014/main" id="{6D1E38CD-C1D5-0343-B95A-E085E6E50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465406"/>
            <a:ext cx="877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 dirty="0"/>
              <a:t>11/16</a:t>
            </a:r>
          </a:p>
        </p:txBody>
      </p:sp>
      <p:sp>
        <p:nvSpPr>
          <p:cNvPr id="23" name="Text Box 21">
            <a:extLst>
              <a:ext uri="{FF2B5EF4-FFF2-40B4-BE49-F238E27FC236}">
                <a16:creationId xmlns:a16="http://schemas.microsoft.com/office/drawing/2014/main" id="{DD5EFD08-1A63-AB46-BD9A-BF2A385A32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1779606"/>
            <a:ext cx="877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12/12</a:t>
            </a:r>
          </a:p>
        </p:txBody>
      </p:sp>
      <p:sp>
        <p:nvSpPr>
          <p:cNvPr id="24" name="Text Box 22">
            <a:extLst>
              <a:ext uri="{FF2B5EF4-FFF2-40B4-BE49-F238E27FC236}">
                <a16:creationId xmlns:a16="http://schemas.microsoft.com/office/drawing/2014/main" id="{FBE428FE-7C31-C643-8D38-D658BBD6DD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72175" y="2338406"/>
            <a:ext cx="877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15/20</a:t>
            </a:r>
          </a:p>
        </p:txBody>
      </p:sp>
      <p:sp>
        <p:nvSpPr>
          <p:cNvPr id="25" name="Text Box 23">
            <a:extLst>
              <a:ext uri="{FF2B5EF4-FFF2-40B4-BE49-F238E27FC236}">
                <a16:creationId xmlns:a16="http://schemas.microsoft.com/office/drawing/2014/main" id="{AFCE30B2-CC3B-804F-B021-56563641DE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3025" y="3219469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10</a:t>
            </a:r>
          </a:p>
        </p:txBody>
      </p:sp>
      <p:sp>
        <p:nvSpPr>
          <p:cNvPr id="26" name="Text Box 24">
            <a:extLst>
              <a:ext uri="{FF2B5EF4-FFF2-40B4-BE49-F238E27FC236}">
                <a16:creationId xmlns:a16="http://schemas.microsoft.com/office/drawing/2014/main" id="{38EAC3FD-04A5-054C-B07D-1C776FF562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3227406"/>
            <a:ext cx="5730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1/4</a:t>
            </a:r>
          </a:p>
        </p:txBody>
      </p:sp>
      <p:sp>
        <p:nvSpPr>
          <p:cNvPr id="27" name="Text Box 25">
            <a:extLst>
              <a:ext uri="{FF2B5EF4-FFF2-40B4-BE49-F238E27FC236}">
                <a16:creationId xmlns:a16="http://schemas.microsoft.com/office/drawing/2014/main" id="{B7787F90-BA89-E244-A136-6F09E44A74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3227406"/>
            <a:ext cx="5730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4/9</a:t>
            </a:r>
          </a:p>
        </p:txBody>
      </p:sp>
      <p:sp>
        <p:nvSpPr>
          <p:cNvPr id="28" name="Text Box 26">
            <a:extLst>
              <a:ext uri="{FF2B5EF4-FFF2-40B4-BE49-F238E27FC236}">
                <a16:creationId xmlns:a16="http://schemas.microsoft.com/office/drawing/2014/main" id="{633298FE-9B25-D847-9855-CE059A1CC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3227406"/>
            <a:ext cx="5730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7/7</a:t>
            </a:r>
          </a:p>
        </p:txBody>
      </p:sp>
      <p:sp>
        <p:nvSpPr>
          <p:cNvPr id="29" name="Text Box 27">
            <a:extLst>
              <a:ext uri="{FF2B5EF4-FFF2-40B4-BE49-F238E27FC236}">
                <a16:creationId xmlns:a16="http://schemas.microsoft.com/office/drawing/2014/main" id="{A614CDFD-DC4F-7242-9202-709D068B21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4065606"/>
            <a:ext cx="5730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4/4</a:t>
            </a:r>
          </a:p>
        </p:txBody>
      </p:sp>
      <p:sp>
        <p:nvSpPr>
          <p:cNvPr id="30" name="Text Box 28">
            <a:extLst>
              <a:ext uri="{FF2B5EF4-FFF2-40B4-BE49-F238E27FC236}">
                <a16:creationId xmlns:a16="http://schemas.microsoft.com/office/drawing/2014/main" id="{E64C47D9-3106-8A43-8C34-34B3CF3A2F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4065606"/>
            <a:ext cx="7254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/>
              <a:t>8/13</a:t>
            </a:r>
          </a:p>
        </p:txBody>
      </p:sp>
      <p:sp>
        <p:nvSpPr>
          <p:cNvPr id="31" name="Text Box 29">
            <a:extLst>
              <a:ext uri="{FF2B5EF4-FFF2-40B4-BE49-F238E27FC236}">
                <a16:creationId xmlns:a16="http://schemas.microsoft.com/office/drawing/2014/main" id="{F7A4A44B-E39D-854E-9F64-19B5E82C13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2400" y="4675206"/>
            <a:ext cx="877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 dirty="0"/>
              <a:t>11/14</a:t>
            </a: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DEB6DABA-F5EB-E844-9C3B-2EA39F774F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5513406"/>
            <a:ext cx="245984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i="0" dirty="0"/>
              <a:t>A flow f  in  G with value</a:t>
            </a:r>
          </a:p>
        </p:txBody>
      </p:sp>
      <p:graphicFrame>
        <p:nvGraphicFramePr>
          <p:cNvPr id="33" name="Object 31">
            <a:extLst>
              <a:ext uri="{FF2B5EF4-FFF2-40B4-BE49-F238E27FC236}">
                <a16:creationId xmlns:a16="http://schemas.microsoft.com/office/drawing/2014/main" id="{5C6C6756-480D-B048-881B-58C9262623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0471112"/>
              </p:ext>
            </p:extLst>
          </p:nvPr>
        </p:nvGraphicFramePr>
        <p:xfrm>
          <a:off x="4306888" y="5418672"/>
          <a:ext cx="1066800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" name="公式" r:id="rId3" imgW="482400" imgH="253800" progId="Equation.3">
                  <p:embed/>
                </p:oleObj>
              </mc:Choice>
              <mc:Fallback>
                <p:oleObj name="公式" r:id="rId3" imgW="482400" imgH="253800" progId="Equation.3">
                  <p:embed/>
                  <p:pic>
                    <p:nvPicPr>
                      <p:cNvPr id="37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06888" y="5418672"/>
                        <a:ext cx="1066800" cy="558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0106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DA6173-B4C5-3046-AEF4-5C5474F10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9AD46D-8DB5-8A4E-A7E5-AE1DC673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D051DD-DE04-394E-ADB4-D2AAA7BFE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Given a flow network G with source s and sink t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Find a flow of maximum flow value</a:t>
            </a:r>
            <a:r>
              <a:rPr lang="en-US" altLang="zh-CN" dirty="0"/>
              <a:t> from s to t.</a:t>
            </a:r>
          </a:p>
          <a:p>
            <a:r>
              <a:rPr lang="en-US" altLang="zh-CN" dirty="0"/>
              <a:t>How to solve it efficiently ?</a:t>
            </a:r>
          </a:p>
          <a:p>
            <a:pPr lvl="1"/>
            <a:r>
              <a:rPr lang="en-US" altLang="zh-CN" dirty="0"/>
              <a:t>Brute force …?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133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51BC9B-A9C1-764D-86B2-A27D547FD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CFB0D7-58F6-9349-A98D-55D648665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Ford-Fulkerson Framework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89D67E-B44B-994F-BE8C-EDE8DFC55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FORD-FULKERSON-FRAMEWORK(G, s, t)</a:t>
            </a:r>
          </a:p>
          <a:p>
            <a:pPr>
              <a:buNone/>
            </a:pPr>
            <a:r>
              <a:rPr lang="en-US" altLang="zh-CN" dirty="0"/>
              <a:t>	initialize flow </a:t>
            </a:r>
            <a:r>
              <a:rPr lang="en-US" altLang="zh-CN" i="1" dirty="0"/>
              <a:t>f</a:t>
            </a:r>
            <a:r>
              <a:rPr lang="en-US" altLang="zh-CN" dirty="0"/>
              <a:t> to </a:t>
            </a:r>
            <a:r>
              <a:rPr lang="en-US" altLang="zh-CN" i="1" dirty="0"/>
              <a:t>0</a:t>
            </a:r>
          </a:p>
          <a:p>
            <a:pPr lvl="1">
              <a:buNone/>
            </a:pPr>
            <a:r>
              <a:rPr lang="en-US" altLang="zh-CN" sz="2600" dirty="0">
                <a:solidFill>
                  <a:srgbClr val="FF0000"/>
                </a:solidFill>
              </a:rPr>
              <a:t>while</a:t>
            </a:r>
            <a:r>
              <a:rPr lang="en-US" altLang="zh-CN" sz="2600" dirty="0"/>
              <a:t> there exists an </a:t>
            </a:r>
            <a:r>
              <a:rPr lang="en-US" altLang="zh-CN" sz="2600" i="1" dirty="0"/>
              <a:t>augmenting</a:t>
            </a:r>
            <a:r>
              <a:rPr lang="en-US" altLang="zh-CN" sz="2600" dirty="0"/>
              <a:t> path </a:t>
            </a:r>
            <a:r>
              <a:rPr lang="en-US" altLang="zh-CN" sz="2600" i="1" dirty="0"/>
              <a:t>p</a:t>
            </a:r>
          </a:p>
          <a:p>
            <a:pPr>
              <a:buNone/>
            </a:pPr>
            <a:r>
              <a:rPr lang="en-US" altLang="zh-CN" dirty="0">
                <a:solidFill>
                  <a:srgbClr val="FF0000"/>
                </a:solidFill>
              </a:rPr>
              <a:t>	  	  do</a:t>
            </a:r>
            <a:r>
              <a:rPr lang="en-US" altLang="zh-CN" dirty="0"/>
              <a:t> </a:t>
            </a:r>
            <a:r>
              <a:rPr lang="en-US" altLang="zh-CN" i="1" dirty="0"/>
              <a:t>augment</a:t>
            </a:r>
            <a:r>
              <a:rPr lang="en-US" altLang="zh-CN" dirty="0"/>
              <a:t> flow </a:t>
            </a:r>
            <a:r>
              <a:rPr lang="en-US" altLang="zh-CN" i="1" dirty="0"/>
              <a:t>f</a:t>
            </a:r>
            <a:r>
              <a:rPr lang="en-US" altLang="zh-CN" dirty="0"/>
              <a:t> along </a:t>
            </a:r>
            <a:r>
              <a:rPr lang="en-US" altLang="zh-CN" i="1" dirty="0"/>
              <a:t>p</a:t>
            </a:r>
          </a:p>
          <a:p>
            <a:pPr>
              <a:buNone/>
            </a:pPr>
            <a:r>
              <a:rPr lang="en-US" altLang="zh-CN" dirty="0"/>
              <a:t>   return </a:t>
            </a:r>
            <a:r>
              <a:rPr lang="en-US" altLang="zh-CN" i="1" dirty="0"/>
              <a:t>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6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D19E-59F6-1C4E-AF4B-A6E48E66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6B376-1838-7141-B301-4AF8E8C7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Framework not Algorithm?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D4D25-BB72-F841-81A9-FD47D6486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framework is iterative</a:t>
            </a:r>
          </a:p>
          <a:p>
            <a:pPr lvl="1"/>
            <a:r>
              <a:rPr lang="en-US" altLang="zh-CN" dirty="0"/>
              <a:t>Try to find a flow if it exists</a:t>
            </a:r>
          </a:p>
          <a:p>
            <a:pPr lvl="1"/>
            <a:r>
              <a:rPr lang="en-US" altLang="zh-CN" dirty="0"/>
              <a:t>Iterates the procedure until no more exists</a:t>
            </a:r>
          </a:p>
          <a:p>
            <a:r>
              <a:rPr lang="en-US" altLang="zh-CN" dirty="0"/>
              <a:t>Augmenting flow has different implementations</a:t>
            </a:r>
          </a:p>
          <a:p>
            <a:pPr lvl="1"/>
            <a:r>
              <a:rPr lang="en-US" altLang="zh-CN" dirty="0"/>
              <a:t>Each implementation is a different algorithm</a:t>
            </a:r>
          </a:p>
          <a:p>
            <a:pPr lvl="2"/>
            <a:r>
              <a:rPr lang="en-US" altLang="zh-CN" dirty="0"/>
              <a:t>Edmonds-Karp, </a:t>
            </a:r>
            <a:r>
              <a:rPr lang="en-US" altLang="zh-CN" dirty="0" err="1"/>
              <a:t>Dinic’s</a:t>
            </a:r>
            <a:r>
              <a:rPr lang="en-US" altLang="zh-CN" dirty="0"/>
              <a:t> blocking algorithm, Push-relabel, etc.</a:t>
            </a:r>
          </a:p>
          <a:p>
            <a:r>
              <a:rPr lang="en-US" altLang="zh-CN" dirty="0"/>
              <a:t>Augmenting flow is equivalent to finding a path</a:t>
            </a:r>
          </a:p>
          <a:p>
            <a:pPr lvl="1"/>
            <a:r>
              <a:rPr lang="en-US" altLang="zh-CN" dirty="0" err="1"/>
              <a:t>u</a:t>
            </a:r>
            <a:r>
              <a:rPr lang="en-US" altLang="zh-CN" dirty="0" err="1">
                <a:sym typeface="Wingdings" pitchFamily="2" charset="2"/>
              </a:rPr>
              <a:t></a:t>
            </a:r>
            <a:r>
              <a:rPr lang="en-US" altLang="zh-CN" dirty="0" err="1"/>
              <a:t>v</a:t>
            </a:r>
            <a:r>
              <a:rPr lang="en-US" altLang="zh-CN" dirty="0"/>
              <a:t> is connected if there remains capacity (non-zero)</a:t>
            </a:r>
          </a:p>
          <a:p>
            <a:pPr lvl="1"/>
            <a:r>
              <a:rPr lang="en-US" altLang="zh-CN" dirty="0" err="1"/>
              <a:t>u</a:t>
            </a:r>
            <a:r>
              <a:rPr lang="en-US" altLang="zh-CN" dirty="0" err="1">
                <a:sym typeface="Wingdings" pitchFamily="2" charset="2"/>
              </a:rPr>
              <a:t></a:t>
            </a:r>
            <a:r>
              <a:rPr lang="en-US" altLang="zh-CN" dirty="0" err="1"/>
              <a:t>v</a:t>
            </a:r>
            <a:r>
              <a:rPr lang="en-US" altLang="zh-CN" dirty="0"/>
              <a:t> is disconnected if the capacity is zero</a:t>
            </a:r>
          </a:p>
        </p:txBody>
      </p:sp>
    </p:spTree>
    <p:extLst>
      <p:ext uri="{BB962C8B-B14F-4D97-AF65-F5344CB8AC3E}">
        <p14:creationId xmlns:p14="http://schemas.microsoft.com/office/powerpoint/2010/main" val="1219624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3112</TotalTime>
  <Words>2071</Words>
  <Application>Microsoft Macintosh PowerPoint</Application>
  <PresentationFormat>On-screen Show (4:3)</PresentationFormat>
  <Paragraphs>670</Paragraphs>
  <Slides>47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7" baseType="lpstr">
      <vt:lpstr>San serif</vt:lpstr>
      <vt:lpstr>San serif</vt:lpstr>
      <vt:lpstr>Sen sarif</vt:lpstr>
      <vt:lpstr>Arial</vt:lpstr>
      <vt:lpstr>Calibri</vt:lpstr>
      <vt:lpstr>Times New Roman</vt:lpstr>
      <vt:lpstr>Wingdings</vt:lpstr>
      <vt:lpstr>Office Theme</vt:lpstr>
      <vt:lpstr>方程式</vt:lpstr>
      <vt:lpstr>公式</vt:lpstr>
      <vt:lpstr> Lecture 9: Graph Algorithms (III)</vt:lpstr>
      <vt:lpstr>Maximum Flow</vt:lpstr>
      <vt:lpstr>Problem Formulation</vt:lpstr>
      <vt:lpstr>Flow Constraint</vt:lpstr>
      <vt:lpstr>Objective</vt:lpstr>
      <vt:lpstr>Example</vt:lpstr>
      <vt:lpstr>So …</vt:lpstr>
      <vt:lpstr>Ford-Fulkerson Framework</vt:lpstr>
      <vt:lpstr>Why Framework not Algorithm?</vt:lpstr>
      <vt:lpstr>What is the Time Complexity?</vt:lpstr>
      <vt:lpstr>Example</vt:lpstr>
      <vt:lpstr>Example</vt:lpstr>
      <vt:lpstr>Example</vt:lpstr>
      <vt:lpstr>Example</vt:lpstr>
      <vt:lpstr>Example</vt:lpstr>
      <vt:lpstr>Example</vt:lpstr>
      <vt:lpstr>Example</vt:lpstr>
      <vt:lpstr>What is the Problem?</vt:lpstr>
      <vt:lpstr>Example</vt:lpstr>
      <vt:lpstr>Example</vt:lpstr>
      <vt:lpstr>Example</vt:lpstr>
      <vt:lpstr>Residual Network</vt:lpstr>
      <vt:lpstr>Example</vt:lpstr>
      <vt:lpstr>Example</vt:lpstr>
      <vt:lpstr>Example</vt:lpstr>
      <vt:lpstr>Example</vt:lpstr>
      <vt:lpstr>Example</vt:lpstr>
      <vt:lpstr>Example</vt:lpstr>
      <vt:lpstr>Example</vt:lpstr>
      <vt:lpstr>Slightly Complicated Example</vt:lpstr>
      <vt:lpstr>Slightly Complicated Example</vt:lpstr>
      <vt:lpstr>Slightly Complicated Example</vt:lpstr>
      <vt:lpstr>Slightly Complicated Example</vt:lpstr>
      <vt:lpstr>Code Snippet</vt:lpstr>
      <vt:lpstr>Bipartite Matching</vt:lpstr>
      <vt:lpstr>Maximum Bipartite Matching</vt:lpstr>
      <vt:lpstr>Maximum Bipartite Matching</vt:lpstr>
      <vt:lpstr>s-t Cut</vt:lpstr>
      <vt:lpstr>Minimum s-t Cut</vt:lpstr>
      <vt:lpstr>Minimum s-t Cut</vt:lpstr>
      <vt:lpstr>Observation</vt:lpstr>
      <vt:lpstr>Example</vt:lpstr>
      <vt:lpstr>Example</vt:lpstr>
      <vt:lpstr>Example</vt:lpstr>
      <vt:lpstr>Example</vt:lpstr>
      <vt:lpstr>Example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4: STL Data Structures and VLSI Floorplan</dc:title>
  <dc:creator>Huang, Tsung-Wei</dc:creator>
  <cp:lastModifiedBy>Huang, Tsung-Wei</cp:lastModifiedBy>
  <cp:revision>760</cp:revision>
  <dcterms:created xsi:type="dcterms:W3CDTF">2020-01-29T18:16:45Z</dcterms:created>
  <dcterms:modified xsi:type="dcterms:W3CDTF">2020-03-19T17:27:02Z</dcterms:modified>
</cp:coreProperties>
</file>